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ata17.xml" ContentType="application/vnd.openxmlformats-officedocument.drawingml.diagramData+xml"/>
  <Override PartName="/ppt/diagrams/colors22.xml" ContentType="application/vnd.openxmlformats-officedocument.drawingml.diagramColor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diagrams/data20.xml" ContentType="application/vnd.openxmlformats-officedocument.drawingml.diagramData+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7.xml" ContentType="application/vnd.openxmlformats-officedocument.drawingml.diagramLayout+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layout13.xml" ContentType="application/vnd.openxmlformats-officedocument.drawingml.diagramLayout+xml"/>
  <Override PartName="/ppt/diagrams/quickStyle20.xml" ContentType="application/vnd.openxmlformats-officedocument.drawingml.diagramStyle+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12.xml" ContentType="application/vnd.openxmlformats-officedocument.drawingml.diagramColors+xml"/>
  <Override PartName="/ppt/notesSlides/notesSlide3.xml" ContentType="application/vnd.openxmlformats-officedocument.presentationml.notesSlide+xml"/>
  <Override PartName="/ppt/diagrams/layout20.xml" ContentType="application/vnd.openxmlformats-officedocument.drawingml.diagramLayout+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diagrams/data21.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ppt/diagrams/quickStyle16.xml" ContentType="application/vnd.openxmlformats-officedocument.drawingml.diagramStyle+xml"/>
  <Override PartName="/ppt/diagrams/quickStyle18.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layout18.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colors19.xml" ContentType="application/vnd.openxmlformats-officedocument.drawingml.diagramColors+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colors17.xml" ContentType="application/vnd.openxmlformats-officedocument.drawingml.diagramColors+xml"/>
  <Override PartName="/ppt/diagrams/quickStyle21.xml" ContentType="application/vnd.openxmlformats-officedocument.drawingml.diagramStyle+xml"/>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notesSlides/notesSlide4.xml" ContentType="application/vnd.openxmlformats-officedocument.presentationml.notesSlide+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diagrams/colors20.xml" ContentType="application/vnd.openxmlformats-officedocument.drawingml.diagramColor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Override PartName="/ppt/diagrams/quickStyle19.xml" ContentType="application/vnd.openxmlformats-officedocument.drawingml.diagramStyle+xml"/>
  <Override PartName="/ppt/diagrams/data22.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19.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diagrams/quickStyle22.xml" ContentType="application/vnd.openxmlformats-officedocument.drawingml.diagramStyl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colors18.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colors14.xml" ContentType="application/vnd.openxmlformats-officedocument.drawingml.diagramColors+xml"/>
  <Override PartName="/ppt/notesSlides/notesSlide5.xml" ContentType="application/vnd.openxmlformats-officedocument.presentationml.notesSlide+xml"/>
  <Override PartName="/ppt/diagrams/layout22.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diagrams/colors2.xml" ContentType="application/vnd.openxmlformats-officedocument.drawingml.diagramColors+xml"/>
  <Override PartName="/ppt/notesSlides/notesSlide1.xml" ContentType="application/vnd.openxmlformats-officedocument.presentationml.notesSlide+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diagrams/colors21.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diagrams/quickStyle1.xml" ContentType="application/vnd.openxmlformats-officedocument.drawingml.diagramStyle+xml"/>
  <Default Extension="jpeg" ContentType="image/jpeg"/>
  <Override PartName="/ppt/diagrams/layout8.xml" ContentType="application/vnd.openxmlformats-officedocument.drawingml.diagramLayout+xml"/>
  <Override PartName="/ppt/diagrams/data12.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82" r:id="rId3"/>
    <p:sldId id="257" r:id="rId4"/>
    <p:sldId id="258" r:id="rId5"/>
    <p:sldId id="283" r:id="rId6"/>
    <p:sldId id="284" r:id="rId7"/>
    <p:sldId id="259" r:id="rId8"/>
    <p:sldId id="260" r:id="rId9"/>
    <p:sldId id="263" r:id="rId10"/>
    <p:sldId id="265" r:id="rId11"/>
    <p:sldId id="266" r:id="rId12"/>
    <p:sldId id="267" r:id="rId13"/>
    <p:sldId id="285" r:id="rId14"/>
    <p:sldId id="269" r:id="rId15"/>
    <p:sldId id="271" r:id="rId16"/>
    <p:sldId id="273" r:id="rId17"/>
    <p:sldId id="274" r:id="rId18"/>
    <p:sldId id="275" r:id="rId19"/>
    <p:sldId id="277" r:id="rId20"/>
    <p:sldId id="286" r:id="rId21"/>
    <p:sldId id="288" r:id="rId22"/>
    <p:sldId id="296" r:id="rId23"/>
    <p:sldId id="289" r:id="rId24"/>
    <p:sldId id="295" r:id="rId25"/>
    <p:sldId id="290" r:id="rId26"/>
    <p:sldId id="291" r:id="rId27"/>
    <p:sldId id="292" r:id="rId28"/>
    <p:sldId id="293" r:id="rId29"/>
    <p:sldId id="294" r:id="rId30"/>
    <p:sldId id="297" r:id="rId31"/>
    <p:sldId id="298" r:id="rId32"/>
    <p:sldId id="299" r:id="rId33"/>
    <p:sldId id="301" r:id="rId34"/>
    <p:sldId id="302" r:id="rId35"/>
    <p:sldId id="303" r:id="rId36"/>
    <p:sldId id="304" r:id="rId37"/>
    <p:sldId id="306" r:id="rId38"/>
    <p:sldId id="307" r:id="rId39"/>
    <p:sldId id="308" r:id="rId40"/>
    <p:sldId id="31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D4623D-7EE8-4675-9DBE-B188777E2E52}" type="doc">
      <dgm:prSet loTypeId="urn:microsoft.com/office/officeart/2005/8/layout/vList5" loCatId="list" qsTypeId="urn:microsoft.com/office/officeart/2005/8/quickstyle/simple3" qsCatId="simple" csTypeId="urn:microsoft.com/office/officeart/2005/8/colors/colorful2" csCatId="colorful" phldr="1"/>
      <dgm:spPr/>
      <dgm:t>
        <a:bodyPr/>
        <a:lstStyle/>
        <a:p>
          <a:endParaRPr lang="en-US"/>
        </a:p>
      </dgm:t>
    </dgm:pt>
    <dgm:pt modelId="{47FD0E0F-7FF4-4257-A84A-257BF6F54912}">
      <dgm:prSet/>
      <dgm:spPr/>
      <dgm:t>
        <a:bodyPr/>
        <a:lstStyle/>
        <a:p>
          <a:pPr algn="l" rtl="0"/>
          <a:r>
            <a:rPr lang="en-US" dirty="0" smtClean="0"/>
            <a:t>Intra canal medicaments have traditionally gone hand in glove with </a:t>
          </a:r>
          <a:r>
            <a:rPr lang="en-US" dirty="0" err="1" smtClean="0"/>
            <a:t>endodontics</a:t>
          </a:r>
          <a:r>
            <a:rPr lang="en-US" dirty="0" smtClean="0"/>
            <a:t>.</a:t>
          </a:r>
          <a:endParaRPr lang="en-US" dirty="0"/>
        </a:p>
      </dgm:t>
    </dgm:pt>
    <dgm:pt modelId="{B2B33C5A-1487-48F4-8823-8B1CF1D0DB2A}" type="parTrans" cxnId="{632CFB27-828B-4F55-B76E-3D976B40ADEE}">
      <dgm:prSet/>
      <dgm:spPr/>
      <dgm:t>
        <a:bodyPr/>
        <a:lstStyle/>
        <a:p>
          <a:endParaRPr lang="en-US"/>
        </a:p>
      </dgm:t>
    </dgm:pt>
    <dgm:pt modelId="{B82C32E7-E88C-4043-AAD0-AD9CA32A5B71}" type="sibTrans" cxnId="{632CFB27-828B-4F55-B76E-3D976B40ADEE}">
      <dgm:prSet/>
      <dgm:spPr/>
      <dgm:t>
        <a:bodyPr/>
        <a:lstStyle/>
        <a:p>
          <a:endParaRPr lang="en-US"/>
        </a:p>
      </dgm:t>
    </dgm:pt>
    <dgm:pt modelId="{081126C5-FDA4-4DBF-8926-AB3E044A5E0E}">
      <dgm:prSet/>
      <dgm:spPr/>
      <dgm:t>
        <a:bodyPr/>
        <a:lstStyle/>
        <a:p>
          <a:pPr algn="l" rtl="0"/>
          <a:r>
            <a:rPr lang="en-US" dirty="0" smtClean="0"/>
            <a:t>Considered  to be an integral part of the treatment </a:t>
          </a:r>
          <a:endParaRPr lang="en-US" dirty="0"/>
        </a:p>
      </dgm:t>
    </dgm:pt>
    <dgm:pt modelId="{E14B71B6-420F-44DF-ABF3-D63B554C1BBC}" type="parTrans" cxnId="{C4CDAE2A-A0BC-4522-9125-463845DD6113}">
      <dgm:prSet/>
      <dgm:spPr/>
      <dgm:t>
        <a:bodyPr/>
        <a:lstStyle/>
        <a:p>
          <a:endParaRPr lang="en-US"/>
        </a:p>
      </dgm:t>
    </dgm:pt>
    <dgm:pt modelId="{25297F9D-2D50-452C-ACA1-79AC08367712}" type="sibTrans" cxnId="{C4CDAE2A-A0BC-4522-9125-463845DD6113}">
      <dgm:prSet/>
      <dgm:spPr/>
      <dgm:t>
        <a:bodyPr/>
        <a:lstStyle/>
        <a:p>
          <a:endParaRPr lang="en-US"/>
        </a:p>
      </dgm:t>
    </dgm:pt>
    <dgm:pt modelId="{1C966929-1D93-43C0-81C5-8CD4B2222F53}">
      <dgm:prSet/>
      <dgm:spPr/>
      <dgm:t>
        <a:bodyPr/>
        <a:lstStyle/>
        <a:p>
          <a:pPr algn="l" rtl="0"/>
          <a:r>
            <a:rPr lang="en-US" dirty="0" smtClean="0"/>
            <a:t>Tend to be effective against micro-organisms that may have  resisted the root canal preparation </a:t>
          </a:r>
          <a:endParaRPr lang="en-US" dirty="0"/>
        </a:p>
      </dgm:t>
    </dgm:pt>
    <dgm:pt modelId="{5BA8D472-A964-4742-A1CA-1D636053E4AD}" type="parTrans" cxnId="{E9B823E7-E043-4108-9BFD-64A6E686E600}">
      <dgm:prSet/>
      <dgm:spPr/>
      <dgm:t>
        <a:bodyPr/>
        <a:lstStyle/>
        <a:p>
          <a:endParaRPr lang="en-US"/>
        </a:p>
      </dgm:t>
    </dgm:pt>
    <dgm:pt modelId="{83F54BB0-DB6F-4D4B-A5D5-B76CCBBF3D0A}" type="sibTrans" cxnId="{E9B823E7-E043-4108-9BFD-64A6E686E600}">
      <dgm:prSet/>
      <dgm:spPr/>
      <dgm:t>
        <a:bodyPr/>
        <a:lstStyle/>
        <a:p>
          <a:endParaRPr lang="en-US"/>
        </a:p>
      </dgm:t>
    </dgm:pt>
    <dgm:pt modelId="{BB663FD4-C029-4504-A5B1-C53D73F88EE6}" type="pres">
      <dgm:prSet presAssocID="{5BD4623D-7EE8-4675-9DBE-B188777E2E52}" presName="Name0" presStyleCnt="0">
        <dgm:presLayoutVars>
          <dgm:dir/>
          <dgm:animLvl val="lvl"/>
          <dgm:resizeHandles val="exact"/>
        </dgm:presLayoutVars>
      </dgm:prSet>
      <dgm:spPr/>
      <dgm:t>
        <a:bodyPr/>
        <a:lstStyle/>
        <a:p>
          <a:endParaRPr lang="en-US"/>
        </a:p>
      </dgm:t>
    </dgm:pt>
    <dgm:pt modelId="{0722E831-282B-43CD-AECA-30F4128C6A0B}" type="pres">
      <dgm:prSet presAssocID="{47FD0E0F-7FF4-4257-A84A-257BF6F54912}" presName="linNode" presStyleCnt="0"/>
      <dgm:spPr/>
    </dgm:pt>
    <dgm:pt modelId="{27DE575B-FB67-4E0B-BEE6-7DD32CCD512F}" type="pres">
      <dgm:prSet presAssocID="{47FD0E0F-7FF4-4257-A84A-257BF6F54912}" presName="parentText" presStyleLbl="node1" presStyleIdx="0" presStyleCnt="3" custScaleX="138889">
        <dgm:presLayoutVars>
          <dgm:chMax val="1"/>
          <dgm:bulletEnabled val="1"/>
        </dgm:presLayoutVars>
      </dgm:prSet>
      <dgm:spPr/>
      <dgm:t>
        <a:bodyPr/>
        <a:lstStyle/>
        <a:p>
          <a:endParaRPr lang="en-US"/>
        </a:p>
      </dgm:t>
    </dgm:pt>
    <dgm:pt modelId="{B366972D-16DD-467F-9CB9-2D9C0E3F1D9F}" type="pres">
      <dgm:prSet presAssocID="{B82C32E7-E88C-4043-AAD0-AD9CA32A5B71}" presName="sp" presStyleCnt="0"/>
      <dgm:spPr/>
    </dgm:pt>
    <dgm:pt modelId="{DE346927-B719-403E-8094-1A553E2FF131}" type="pres">
      <dgm:prSet presAssocID="{081126C5-FDA4-4DBF-8926-AB3E044A5E0E}" presName="linNode" presStyleCnt="0"/>
      <dgm:spPr/>
    </dgm:pt>
    <dgm:pt modelId="{669DBE40-E3C5-43AD-95FB-741DD3CF54E7}" type="pres">
      <dgm:prSet presAssocID="{081126C5-FDA4-4DBF-8926-AB3E044A5E0E}" presName="parentText" presStyleLbl="node1" presStyleIdx="1" presStyleCnt="3" custScaleX="143519">
        <dgm:presLayoutVars>
          <dgm:chMax val="1"/>
          <dgm:bulletEnabled val="1"/>
        </dgm:presLayoutVars>
      </dgm:prSet>
      <dgm:spPr/>
      <dgm:t>
        <a:bodyPr/>
        <a:lstStyle/>
        <a:p>
          <a:endParaRPr lang="en-US"/>
        </a:p>
      </dgm:t>
    </dgm:pt>
    <dgm:pt modelId="{D766AB8C-B116-482D-BD02-C25D9B07E11E}" type="pres">
      <dgm:prSet presAssocID="{25297F9D-2D50-452C-ACA1-79AC08367712}" presName="sp" presStyleCnt="0"/>
      <dgm:spPr/>
    </dgm:pt>
    <dgm:pt modelId="{1C90D853-2E61-43E6-94AB-5D5A8AB1CD72}" type="pres">
      <dgm:prSet presAssocID="{1C966929-1D93-43C0-81C5-8CD4B2222F53}" presName="linNode" presStyleCnt="0"/>
      <dgm:spPr/>
    </dgm:pt>
    <dgm:pt modelId="{E32A68AB-5387-4CAC-8FF8-E94594B3E868}" type="pres">
      <dgm:prSet presAssocID="{1C966929-1D93-43C0-81C5-8CD4B2222F53}" presName="parentText" presStyleLbl="node1" presStyleIdx="2" presStyleCnt="3" custScaleX="148148">
        <dgm:presLayoutVars>
          <dgm:chMax val="1"/>
          <dgm:bulletEnabled val="1"/>
        </dgm:presLayoutVars>
      </dgm:prSet>
      <dgm:spPr/>
      <dgm:t>
        <a:bodyPr/>
        <a:lstStyle/>
        <a:p>
          <a:endParaRPr lang="en-US"/>
        </a:p>
      </dgm:t>
    </dgm:pt>
  </dgm:ptLst>
  <dgm:cxnLst>
    <dgm:cxn modelId="{E9B823E7-E043-4108-9BFD-64A6E686E600}" srcId="{5BD4623D-7EE8-4675-9DBE-B188777E2E52}" destId="{1C966929-1D93-43C0-81C5-8CD4B2222F53}" srcOrd="2" destOrd="0" parTransId="{5BA8D472-A964-4742-A1CA-1D636053E4AD}" sibTransId="{83F54BB0-DB6F-4D4B-A5D5-B76CCBBF3D0A}"/>
    <dgm:cxn modelId="{4C872FFD-986E-4B34-A84F-0EABAE368D0E}" type="presOf" srcId="{47FD0E0F-7FF4-4257-A84A-257BF6F54912}" destId="{27DE575B-FB67-4E0B-BEE6-7DD32CCD512F}" srcOrd="0" destOrd="0" presId="urn:microsoft.com/office/officeart/2005/8/layout/vList5"/>
    <dgm:cxn modelId="{25A299D9-A473-4422-BF17-2DCDBDE34954}" type="presOf" srcId="{1C966929-1D93-43C0-81C5-8CD4B2222F53}" destId="{E32A68AB-5387-4CAC-8FF8-E94594B3E868}" srcOrd="0" destOrd="0" presId="urn:microsoft.com/office/officeart/2005/8/layout/vList5"/>
    <dgm:cxn modelId="{C4CDAE2A-A0BC-4522-9125-463845DD6113}" srcId="{5BD4623D-7EE8-4675-9DBE-B188777E2E52}" destId="{081126C5-FDA4-4DBF-8926-AB3E044A5E0E}" srcOrd="1" destOrd="0" parTransId="{E14B71B6-420F-44DF-ABF3-D63B554C1BBC}" sibTransId="{25297F9D-2D50-452C-ACA1-79AC08367712}"/>
    <dgm:cxn modelId="{E3AA674F-F7C4-4C8A-A907-F8305BC7B39B}" type="presOf" srcId="{081126C5-FDA4-4DBF-8926-AB3E044A5E0E}" destId="{669DBE40-E3C5-43AD-95FB-741DD3CF54E7}" srcOrd="0" destOrd="0" presId="urn:microsoft.com/office/officeart/2005/8/layout/vList5"/>
    <dgm:cxn modelId="{632CFB27-828B-4F55-B76E-3D976B40ADEE}" srcId="{5BD4623D-7EE8-4675-9DBE-B188777E2E52}" destId="{47FD0E0F-7FF4-4257-A84A-257BF6F54912}" srcOrd="0" destOrd="0" parTransId="{B2B33C5A-1487-48F4-8823-8B1CF1D0DB2A}" sibTransId="{B82C32E7-E88C-4043-AAD0-AD9CA32A5B71}"/>
    <dgm:cxn modelId="{2E977D7F-75B5-4A3C-AFD5-072CC0FD656D}" type="presOf" srcId="{5BD4623D-7EE8-4675-9DBE-B188777E2E52}" destId="{BB663FD4-C029-4504-A5B1-C53D73F88EE6}" srcOrd="0" destOrd="0" presId="urn:microsoft.com/office/officeart/2005/8/layout/vList5"/>
    <dgm:cxn modelId="{9437184A-E025-49EF-B860-DFBAEDD77FFC}" type="presParOf" srcId="{BB663FD4-C029-4504-A5B1-C53D73F88EE6}" destId="{0722E831-282B-43CD-AECA-30F4128C6A0B}" srcOrd="0" destOrd="0" presId="urn:microsoft.com/office/officeart/2005/8/layout/vList5"/>
    <dgm:cxn modelId="{58CD2B09-CB98-45FF-AF3A-BE4E8B842AB9}" type="presParOf" srcId="{0722E831-282B-43CD-AECA-30F4128C6A0B}" destId="{27DE575B-FB67-4E0B-BEE6-7DD32CCD512F}" srcOrd="0" destOrd="0" presId="urn:microsoft.com/office/officeart/2005/8/layout/vList5"/>
    <dgm:cxn modelId="{B22A1A4A-8CE8-44A3-BB20-82ECE350EA3F}" type="presParOf" srcId="{BB663FD4-C029-4504-A5B1-C53D73F88EE6}" destId="{B366972D-16DD-467F-9CB9-2D9C0E3F1D9F}" srcOrd="1" destOrd="0" presId="urn:microsoft.com/office/officeart/2005/8/layout/vList5"/>
    <dgm:cxn modelId="{59C10E08-0EFE-40F9-BD10-C8B712AE252D}" type="presParOf" srcId="{BB663FD4-C029-4504-A5B1-C53D73F88EE6}" destId="{DE346927-B719-403E-8094-1A553E2FF131}" srcOrd="2" destOrd="0" presId="urn:microsoft.com/office/officeart/2005/8/layout/vList5"/>
    <dgm:cxn modelId="{0EE3C0BD-437B-4A62-A6CD-098211742A87}" type="presParOf" srcId="{DE346927-B719-403E-8094-1A553E2FF131}" destId="{669DBE40-E3C5-43AD-95FB-741DD3CF54E7}" srcOrd="0" destOrd="0" presId="urn:microsoft.com/office/officeart/2005/8/layout/vList5"/>
    <dgm:cxn modelId="{77DFA6A7-EF7D-4992-8B4A-F1F56D027941}" type="presParOf" srcId="{BB663FD4-C029-4504-A5B1-C53D73F88EE6}" destId="{D766AB8C-B116-482D-BD02-C25D9B07E11E}" srcOrd="3" destOrd="0" presId="urn:microsoft.com/office/officeart/2005/8/layout/vList5"/>
    <dgm:cxn modelId="{E8B71B78-928C-477E-882C-1289818DD0A2}" type="presParOf" srcId="{BB663FD4-C029-4504-A5B1-C53D73F88EE6}" destId="{1C90D853-2E61-43E6-94AB-5D5A8AB1CD72}" srcOrd="4" destOrd="0" presId="urn:microsoft.com/office/officeart/2005/8/layout/vList5"/>
    <dgm:cxn modelId="{3D4BB795-0974-4D85-B05B-E897B260EA08}" type="presParOf" srcId="{1C90D853-2E61-43E6-94AB-5D5A8AB1CD72}" destId="{E32A68AB-5387-4CAC-8FF8-E94594B3E868}" srcOrd="0" destOrd="0" presId="urn:microsoft.com/office/officeart/2005/8/layout/vList5"/>
  </dgm:cxnLst>
  <dgm:bg/>
  <dgm:whole/>
</dgm:dataModel>
</file>

<file path=ppt/diagrams/data10.xml><?xml version="1.0" encoding="utf-8"?>
<dgm:dataModel xmlns:dgm="http://schemas.openxmlformats.org/drawingml/2006/diagram" xmlns:a="http://schemas.openxmlformats.org/drawingml/2006/main">
  <dgm:ptLst>
    <dgm:pt modelId="{FC8BED6A-C1B5-46D6-9332-A22FDBF047DE}" type="doc">
      <dgm:prSet loTypeId="urn:microsoft.com/office/officeart/2005/8/layout/cycle2" loCatId="cycle" qsTypeId="urn:microsoft.com/office/officeart/2005/8/quickstyle/simple3" qsCatId="simple" csTypeId="urn:microsoft.com/office/officeart/2005/8/colors/colorful2" csCatId="colorful"/>
      <dgm:spPr/>
      <dgm:t>
        <a:bodyPr/>
        <a:lstStyle/>
        <a:p>
          <a:endParaRPr lang="en-US"/>
        </a:p>
      </dgm:t>
    </dgm:pt>
    <dgm:pt modelId="{901FAC01-BA45-4BFA-A548-AF3939875AB0}">
      <dgm:prSet/>
      <dgm:spPr/>
      <dgm:t>
        <a:bodyPr/>
        <a:lstStyle/>
        <a:p>
          <a:pPr rtl="0"/>
          <a:r>
            <a:rPr lang="en-US" dirty="0" smtClean="0"/>
            <a:t>Hard Tissue formation.</a:t>
          </a:r>
          <a:endParaRPr lang="en-US" dirty="0"/>
        </a:p>
      </dgm:t>
    </dgm:pt>
    <dgm:pt modelId="{4839D3EF-C742-45F2-AB1B-0F5D116CC148}" type="parTrans" cxnId="{00828569-D933-4620-A1AE-F8235A2BE32E}">
      <dgm:prSet/>
      <dgm:spPr/>
      <dgm:t>
        <a:bodyPr/>
        <a:lstStyle/>
        <a:p>
          <a:endParaRPr lang="en-US"/>
        </a:p>
      </dgm:t>
    </dgm:pt>
    <dgm:pt modelId="{2F6CD397-C41D-4BB7-AC0F-86F70CD54EDB}" type="sibTrans" cxnId="{00828569-D933-4620-A1AE-F8235A2BE32E}">
      <dgm:prSet/>
      <dgm:spPr/>
      <dgm:t>
        <a:bodyPr/>
        <a:lstStyle/>
        <a:p>
          <a:endParaRPr lang="en-US"/>
        </a:p>
      </dgm:t>
    </dgm:pt>
    <dgm:pt modelId="{F68C8AFA-9CAF-4B89-B84B-7AD46ABC7E27}">
      <dgm:prSet/>
      <dgm:spPr/>
      <dgm:t>
        <a:bodyPr/>
        <a:lstStyle/>
        <a:p>
          <a:pPr rtl="0"/>
          <a:r>
            <a:rPr lang="en-US" dirty="0" smtClean="0"/>
            <a:t>Pain Control.</a:t>
          </a:r>
          <a:endParaRPr lang="en-US" dirty="0"/>
        </a:p>
      </dgm:t>
    </dgm:pt>
    <dgm:pt modelId="{69CD4B07-EFB0-4D31-8866-DACAD6C6B905}" type="parTrans" cxnId="{29DB1EA6-815E-4C5E-95AB-435E81BA9ADB}">
      <dgm:prSet/>
      <dgm:spPr/>
      <dgm:t>
        <a:bodyPr/>
        <a:lstStyle/>
        <a:p>
          <a:endParaRPr lang="en-US"/>
        </a:p>
      </dgm:t>
    </dgm:pt>
    <dgm:pt modelId="{53D53835-A6A7-4F1B-B7DC-713CFE9A5B4F}" type="sibTrans" cxnId="{29DB1EA6-815E-4C5E-95AB-435E81BA9ADB}">
      <dgm:prSet/>
      <dgm:spPr/>
      <dgm:t>
        <a:bodyPr/>
        <a:lstStyle/>
        <a:p>
          <a:endParaRPr lang="en-US"/>
        </a:p>
      </dgm:t>
    </dgm:pt>
    <dgm:pt modelId="{67DBED63-6126-4355-A957-3B1F0DD3DC3D}">
      <dgm:prSet/>
      <dgm:spPr/>
      <dgm:t>
        <a:bodyPr/>
        <a:lstStyle/>
        <a:p>
          <a:pPr rtl="0"/>
          <a:r>
            <a:rPr lang="en-US" dirty="0" smtClean="0"/>
            <a:t>Exudation Control.</a:t>
          </a:r>
          <a:endParaRPr lang="en-US" dirty="0"/>
        </a:p>
      </dgm:t>
    </dgm:pt>
    <dgm:pt modelId="{B51D39C1-098D-4431-8F05-42AE7D7E7531}" type="parTrans" cxnId="{CCFDDC86-FDAD-4A86-9CFF-789DC0BA7B05}">
      <dgm:prSet/>
      <dgm:spPr/>
      <dgm:t>
        <a:bodyPr/>
        <a:lstStyle/>
        <a:p>
          <a:endParaRPr lang="en-US"/>
        </a:p>
      </dgm:t>
    </dgm:pt>
    <dgm:pt modelId="{BBB79D97-ED04-44F2-8DAA-9748FB399C02}" type="sibTrans" cxnId="{CCFDDC86-FDAD-4A86-9CFF-789DC0BA7B05}">
      <dgm:prSet/>
      <dgm:spPr/>
      <dgm:t>
        <a:bodyPr/>
        <a:lstStyle/>
        <a:p>
          <a:endParaRPr lang="en-US"/>
        </a:p>
      </dgm:t>
    </dgm:pt>
    <dgm:pt modelId="{7EFCF634-3FDC-4DB7-B1EA-8987E856A574}">
      <dgm:prSet/>
      <dgm:spPr/>
      <dgm:t>
        <a:bodyPr/>
        <a:lstStyle/>
        <a:p>
          <a:pPr rtl="0"/>
          <a:r>
            <a:rPr lang="en-US" dirty="0" err="1" smtClean="0"/>
            <a:t>Resorption</a:t>
          </a:r>
          <a:r>
            <a:rPr lang="en-US" dirty="0" smtClean="0"/>
            <a:t> Control.</a:t>
          </a:r>
          <a:endParaRPr lang="en-US" dirty="0"/>
        </a:p>
      </dgm:t>
    </dgm:pt>
    <dgm:pt modelId="{63CB9E47-53E5-4945-9449-3D56581DBEE5}" type="parTrans" cxnId="{706BE440-DDE2-4DB7-A323-0A26D5DB5BCC}">
      <dgm:prSet/>
      <dgm:spPr/>
      <dgm:t>
        <a:bodyPr/>
        <a:lstStyle/>
        <a:p>
          <a:endParaRPr lang="en-US"/>
        </a:p>
      </dgm:t>
    </dgm:pt>
    <dgm:pt modelId="{8D82CF61-BB9B-4304-9846-C5642B1DA1D0}" type="sibTrans" cxnId="{706BE440-DDE2-4DB7-A323-0A26D5DB5BCC}">
      <dgm:prSet/>
      <dgm:spPr/>
      <dgm:t>
        <a:bodyPr/>
        <a:lstStyle/>
        <a:p>
          <a:endParaRPr lang="en-US"/>
        </a:p>
      </dgm:t>
    </dgm:pt>
    <dgm:pt modelId="{400CFCE3-05AF-4244-A0E5-DC45D37E0C44}" type="pres">
      <dgm:prSet presAssocID="{FC8BED6A-C1B5-46D6-9332-A22FDBF047DE}" presName="cycle" presStyleCnt="0">
        <dgm:presLayoutVars>
          <dgm:dir/>
          <dgm:resizeHandles val="exact"/>
        </dgm:presLayoutVars>
      </dgm:prSet>
      <dgm:spPr/>
      <dgm:t>
        <a:bodyPr/>
        <a:lstStyle/>
        <a:p>
          <a:endParaRPr lang="en-US"/>
        </a:p>
      </dgm:t>
    </dgm:pt>
    <dgm:pt modelId="{DD45DA99-0BEC-49EA-9416-C2CBFF940C87}" type="pres">
      <dgm:prSet presAssocID="{901FAC01-BA45-4BFA-A548-AF3939875AB0}" presName="node" presStyleLbl="node1" presStyleIdx="0" presStyleCnt="4">
        <dgm:presLayoutVars>
          <dgm:bulletEnabled val="1"/>
        </dgm:presLayoutVars>
      </dgm:prSet>
      <dgm:spPr/>
      <dgm:t>
        <a:bodyPr/>
        <a:lstStyle/>
        <a:p>
          <a:endParaRPr lang="en-US"/>
        </a:p>
      </dgm:t>
    </dgm:pt>
    <dgm:pt modelId="{4E31D952-F716-400F-AB2B-04F99C96D1A8}" type="pres">
      <dgm:prSet presAssocID="{2F6CD397-C41D-4BB7-AC0F-86F70CD54EDB}" presName="sibTrans" presStyleLbl="sibTrans2D1" presStyleIdx="0" presStyleCnt="4"/>
      <dgm:spPr/>
      <dgm:t>
        <a:bodyPr/>
        <a:lstStyle/>
        <a:p>
          <a:endParaRPr lang="en-US"/>
        </a:p>
      </dgm:t>
    </dgm:pt>
    <dgm:pt modelId="{7C8FD718-5D00-4DC0-85E5-7DE62A786133}" type="pres">
      <dgm:prSet presAssocID="{2F6CD397-C41D-4BB7-AC0F-86F70CD54EDB}" presName="connectorText" presStyleLbl="sibTrans2D1" presStyleIdx="0" presStyleCnt="4"/>
      <dgm:spPr/>
      <dgm:t>
        <a:bodyPr/>
        <a:lstStyle/>
        <a:p>
          <a:endParaRPr lang="en-US"/>
        </a:p>
      </dgm:t>
    </dgm:pt>
    <dgm:pt modelId="{C6889BCF-7C3D-4E07-AE1B-FEE0FC9EDCC9}" type="pres">
      <dgm:prSet presAssocID="{F68C8AFA-9CAF-4B89-B84B-7AD46ABC7E27}" presName="node" presStyleLbl="node1" presStyleIdx="1" presStyleCnt="4">
        <dgm:presLayoutVars>
          <dgm:bulletEnabled val="1"/>
        </dgm:presLayoutVars>
      </dgm:prSet>
      <dgm:spPr/>
      <dgm:t>
        <a:bodyPr/>
        <a:lstStyle/>
        <a:p>
          <a:endParaRPr lang="en-US"/>
        </a:p>
      </dgm:t>
    </dgm:pt>
    <dgm:pt modelId="{EDEED30D-D8E6-43D2-B65C-782088178FFE}" type="pres">
      <dgm:prSet presAssocID="{53D53835-A6A7-4F1B-B7DC-713CFE9A5B4F}" presName="sibTrans" presStyleLbl="sibTrans2D1" presStyleIdx="1" presStyleCnt="4"/>
      <dgm:spPr/>
      <dgm:t>
        <a:bodyPr/>
        <a:lstStyle/>
        <a:p>
          <a:endParaRPr lang="en-US"/>
        </a:p>
      </dgm:t>
    </dgm:pt>
    <dgm:pt modelId="{84C34253-C803-437D-BF62-4B5E1627D3F2}" type="pres">
      <dgm:prSet presAssocID="{53D53835-A6A7-4F1B-B7DC-713CFE9A5B4F}" presName="connectorText" presStyleLbl="sibTrans2D1" presStyleIdx="1" presStyleCnt="4"/>
      <dgm:spPr/>
      <dgm:t>
        <a:bodyPr/>
        <a:lstStyle/>
        <a:p>
          <a:endParaRPr lang="en-US"/>
        </a:p>
      </dgm:t>
    </dgm:pt>
    <dgm:pt modelId="{F954768E-9645-469D-A391-57FA572ABCF1}" type="pres">
      <dgm:prSet presAssocID="{67DBED63-6126-4355-A957-3B1F0DD3DC3D}" presName="node" presStyleLbl="node1" presStyleIdx="2" presStyleCnt="4">
        <dgm:presLayoutVars>
          <dgm:bulletEnabled val="1"/>
        </dgm:presLayoutVars>
      </dgm:prSet>
      <dgm:spPr/>
      <dgm:t>
        <a:bodyPr/>
        <a:lstStyle/>
        <a:p>
          <a:endParaRPr lang="en-US"/>
        </a:p>
      </dgm:t>
    </dgm:pt>
    <dgm:pt modelId="{6D201557-37D8-4CD4-B473-CB93C9FF0884}" type="pres">
      <dgm:prSet presAssocID="{BBB79D97-ED04-44F2-8DAA-9748FB399C02}" presName="sibTrans" presStyleLbl="sibTrans2D1" presStyleIdx="2" presStyleCnt="4"/>
      <dgm:spPr/>
      <dgm:t>
        <a:bodyPr/>
        <a:lstStyle/>
        <a:p>
          <a:endParaRPr lang="en-US"/>
        </a:p>
      </dgm:t>
    </dgm:pt>
    <dgm:pt modelId="{A71D380A-2632-4ED3-AD88-C4C56BC5BD50}" type="pres">
      <dgm:prSet presAssocID="{BBB79D97-ED04-44F2-8DAA-9748FB399C02}" presName="connectorText" presStyleLbl="sibTrans2D1" presStyleIdx="2" presStyleCnt="4"/>
      <dgm:spPr/>
      <dgm:t>
        <a:bodyPr/>
        <a:lstStyle/>
        <a:p>
          <a:endParaRPr lang="en-US"/>
        </a:p>
      </dgm:t>
    </dgm:pt>
    <dgm:pt modelId="{14F6F67F-D2DA-4289-812C-D9D1A14480E8}" type="pres">
      <dgm:prSet presAssocID="{7EFCF634-3FDC-4DB7-B1EA-8987E856A574}" presName="node" presStyleLbl="node1" presStyleIdx="3" presStyleCnt="4">
        <dgm:presLayoutVars>
          <dgm:bulletEnabled val="1"/>
        </dgm:presLayoutVars>
      </dgm:prSet>
      <dgm:spPr/>
      <dgm:t>
        <a:bodyPr/>
        <a:lstStyle/>
        <a:p>
          <a:endParaRPr lang="en-US"/>
        </a:p>
      </dgm:t>
    </dgm:pt>
    <dgm:pt modelId="{528D6EC5-DE34-4307-B829-34C4EE38D410}" type="pres">
      <dgm:prSet presAssocID="{8D82CF61-BB9B-4304-9846-C5642B1DA1D0}" presName="sibTrans" presStyleLbl="sibTrans2D1" presStyleIdx="3" presStyleCnt="4"/>
      <dgm:spPr/>
      <dgm:t>
        <a:bodyPr/>
        <a:lstStyle/>
        <a:p>
          <a:endParaRPr lang="en-US"/>
        </a:p>
      </dgm:t>
    </dgm:pt>
    <dgm:pt modelId="{91F4CAAA-1BBB-43A5-9A9F-0683704BFD6B}" type="pres">
      <dgm:prSet presAssocID="{8D82CF61-BB9B-4304-9846-C5642B1DA1D0}" presName="connectorText" presStyleLbl="sibTrans2D1" presStyleIdx="3" presStyleCnt="4"/>
      <dgm:spPr/>
      <dgm:t>
        <a:bodyPr/>
        <a:lstStyle/>
        <a:p>
          <a:endParaRPr lang="en-US"/>
        </a:p>
      </dgm:t>
    </dgm:pt>
  </dgm:ptLst>
  <dgm:cxnLst>
    <dgm:cxn modelId="{00828569-D933-4620-A1AE-F8235A2BE32E}" srcId="{FC8BED6A-C1B5-46D6-9332-A22FDBF047DE}" destId="{901FAC01-BA45-4BFA-A548-AF3939875AB0}" srcOrd="0" destOrd="0" parTransId="{4839D3EF-C742-45F2-AB1B-0F5D116CC148}" sibTransId="{2F6CD397-C41D-4BB7-AC0F-86F70CD54EDB}"/>
    <dgm:cxn modelId="{23455CEA-4600-411D-9834-9744E3A81B17}" type="presOf" srcId="{BBB79D97-ED04-44F2-8DAA-9748FB399C02}" destId="{A71D380A-2632-4ED3-AD88-C4C56BC5BD50}" srcOrd="1" destOrd="0" presId="urn:microsoft.com/office/officeart/2005/8/layout/cycle2"/>
    <dgm:cxn modelId="{2D29FCD0-403A-41F5-BA06-FEF93025D13D}" type="presOf" srcId="{53D53835-A6A7-4F1B-B7DC-713CFE9A5B4F}" destId="{84C34253-C803-437D-BF62-4B5E1627D3F2}" srcOrd="1" destOrd="0" presId="urn:microsoft.com/office/officeart/2005/8/layout/cycle2"/>
    <dgm:cxn modelId="{C669EDCF-D21F-4B1F-BE68-98DDEDD41E25}" type="presOf" srcId="{2F6CD397-C41D-4BB7-AC0F-86F70CD54EDB}" destId="{4E31D952-F716-400F-AB2B-04F99C96D1A8}" srcOrd="0" destOrd="0" presId="urn:microsoft.com/office/officeart/2005/8/layout/cycle2"/>
    <dgm:cxn modelId="{248BD226-A05D-4655-950A-00767B51289B}" type="presOf" srcId="{53D53835-A6A7-4F1B-B7DC-713CFE9A5B4F}" destId="{EDEED30D-D8E6-43D2-B65C-782088178FFE}" srcOrd="0" destOrd="0" presId="urn:microsoft.com/office/officeart/2005/8/layout/cycle2"/>
    <dgm:cxn modelId="{0D15397E-20FD-4114-99D1-5DFEA917D249}" type="presOf" srcId="{7EFCF634-3FDC-4DB7-B1EA-8987E856A574}" destId="{14F6F67F-D2DA-4289-812C-D9D1A14480E8}" srcOrd="0" destOrd="0" presId="urn:microsoft.com/office/officeart/2005/8/layout/cycle2"/>
    <dgm:cxn modelId="{74350518-250F-4E75-887A-226A68853829}" type="presOf" srcId="{8D82CF61-BB9B-4304-9846-C5642B1DA1D0}" destId="{91F4CAAA-1BBB-43A5-9A9F-0683704BFD6B}" srcOrd="1" destOrd="0" presId="urn:microsoft.com/office/officeart/2005/8/layout/cycle2"/>
    <dgm:cxn modelId="{31A2C7E5-8EC2-47CC-AFE3-CDE3588F7E8B}" type="presOf" srcId="{8D82CF61-BB9B-4304-9846-C5642B1DA1D0}" destId="{528D6EC5-DE34-4307-B829-34C4EE38D410}" srcOrd="0" destOrd="0" presId="urn:microsoft.com/office/officeart/2005/8/layout/cycle2"/>
    <dgm:cxn modelId="{E131BDCC-5576-43DF-95FB-DB4C662EE6B6}" type="presOf" srcId="{F68C8AFA-9CAF-4B89-B84B-7AD46ABC7E27}" destId="{C6889BCF-7C3D-4E07-AE1B-FEE0FC9EDCC9}" srcOrd="0" destOrd="0" presId="urn:microsoft.com/office/officeart/2005/8/layout/cycle2"/>
    <dgm:cxn modelId="{838C3314-8EDB-4D91-AC78-C641990870A1}" type="presOf" srcId="{BBB79D97-ED04-44F2-8DAA-9748FB399C02}" destId="{6D201557-37D8-4CD4-B473-CB93C9FF0884}" srcOrd="0" destOrd="0" presId="urn:microsoft.com/office/officeart/2005/8/layout/cycle2"/>
    <dgm:cxn modelId="{29DB1EA6-815E-4C5E-95AB-435E81BA9ADB}" srcId="{FC8BED6A-C1B5-46D6-9332-A22FDBF047DE}" destId="{F68C8AFA-9CAF-4B89-B84B-7AD46ABC7E27}" srcOrd="1" destOrd="0" parTransId="{69CD4B07-EFB0-4D31-8866-DACAD6C6B905}" sibTransId="{53D53835-A6A7-4F1B-B7DC-713CFE9A5B4F}"/>
    <dgm:cxn modelId="{C8E64BFE-0415-4AF5-AA0B-E80C3FE7454E}" type="presOf" srcId="{67DBED63-6126-4355-A957-3B1F0DD3DC3D}" destId="{F954768E-9645-469D-A391-57FA572ABCF1}" srcOrd="0" destOrd="0" presId="urn:microsoft.com/office/officeart/2005/8/layout/cycle2"/>
    <dgm:cxn modelId="{F8085354-9CD0-42D6-A365-F4E7C50C8269}" type="presOf" srcId="{2F6CD397-C41D-4BB7-AC0F-86F70CD54EDB}" destId="{7C8FD718-5D00-4DC0-85E5-7DE62A786133}" srcOrd="1" destOrd="0" presId="urn:microsoft.com/office/officeart/2005/8/layout/cycle2"/>
    <dgm:cxn modelId="{CCFDDC86-FDAD-4A86-9CFF-789DC0BA7B05}" srcId="{FC8BED6A-C1B5-46D6-9332-A22FDBF047DE}" destId="{67DBED63-6126-4355-A957-3B1F0DD3DC3D}" srcOrd="2" destOrd="0" parTransId="{B51D39C1-098D-4431-8F05-42AE7D7E7531}" sibTransId="{BBB79D97-ED04-44F2-8DAA-9748FB399C02}"/>
    <dgm:cxn modelId="{02CA8007-EDCE-4050-948F-BDE5B9143C43}" type="presOf" srcId="{901FAC01-BA45-4BFA-A548-AF3939875AB0}" destId="{DD45DA99-0BEC-49EA-9416-C2CBFF940C87}" srcOrd="0" destOrd="0" presId="urn:microsoft.com/office/officeart/2005/8/layout/cycle2"/>
    <dgm:cxn modelId="{706BE440-DDE2-4DB7-A323-0A26D5DB5BCC}" srcId="{FC8BED6A-C1B5-46D6-9332-A22FDBF047DE}" destId="{7EFCF634-3FDC-4DB7-B1EA-8987E856A574}" srcOrd="3" destOrd="0" parTransId="{63CB9E47-53E5-4945-9449-3D56581DBEE5}" sibTransId="{8D82CF61-BB9B-4304-9846-C5642B1DA1D0}"/>
    <dgm:cxn modelId="{54273C11-A6FB-43EE-915E-CEFFD4D0C0B6}" type="presOf" srcId="{FC8BED6A-C1B5-46D6-9332-A22FDBF047DE}" destId="{400CFCE3-05AF-4244-A0E5-DC45D37E0C44}" srcOrd="0" destOrd="0" presId="urn:microsoft.com/office/officeart/2005/8/layout/cycle2"/>
    <dgm:cxn modelId="{87629AAB-DFCC-4131-B367-9C1B9FE5EAD2}" type="presParOf" srcId="{400CFCE3-05AF-4244-A0E5-DC45D37E0C44}" destId="{DD45DA99-0BEC-49EA-9416-C2CBFF940C87}" srcOrd="0" destOrd="0" presId="urn:microsoft.com/office/officeart/2005/8/layout/cycle2"/>
    <dgm:cxn modelId="{1EEE55B1-77D5-4AC1-8D4C-BFE947891C11}" type="presParOf" srcId="{400CFCE3-05AF-4244-A0E5-DC45D37E0C44}" destId="{4E31D952-F716-400F-AB2B-04F99C96D1A8}" srcOrd="1" destOrd="0" presId="urn:microsoft.com/office/officeart/2005/8/layout/cycle2"/>
    <dgm:cxn modelId="{93AF4183-1C24-4AC3-AE43-7603ED012A3B}" type="presParOf" srcId="{4E31D952-F716-400F-AB2B-04F99C96D1A8}" destId="{7C8FD718-5D00-4DC0-85E5-7DE62A786133}" srcOrd="0" destOrd="0" presId="urn:microsoft.com/office/officeart/2005/8/layout/cycle2"/>
    <dgm:cxn modelId="{F82DBFEB-5C97-43E5-B62D-7222D8FF8760}" type="presParOf" srcId="{400CFCE3-05AF-4244-A0E5-DC45D37E0C44}" destId="{C6889BCF-7C3D-4E07-AE1B-FEE0FC9EDCC9}" srcOrd="2" destOrd="0" presId="urn:microsoft.com/office/officeart/2005/8/layout/cycle2"/>
    <dgm:cxn modelId="{7AD496DF-80A6-4648-B1A4-1DF7424AC1D1}" type="presParOf" srcId="{400CFCE3-05AF-4244-A0E5-DC45D37E0C44}" destId="{EDEED30D-D8E6-43D2-B65C-782088178FFE}" srcOrd="3" destOrd="0" presId="urn:microsoft.com/office/officeart/2005/8/layout/cycle2"/>
    <dgm:cxn modelId="{D8F16D01-8080-4C59-A66F-C4556EA36BC9}" type="presParOf" srcId="{EDEED30D-D8E6-43D2-B65C-782088178FFE}" destId="{84C34253-C803-437D-BF62-4B5E1627D3F2}" srcOrd="0" destOrd="0" presId="urn:microsoft.com/office/officeart/2005/8/layout/cycle2"/>
    <dgm:cxn modelId="{95962311-CFA4-4673-863F-B99B43844575}" type="presParOf" srcId="{400CFCE3-05AF-4244-A0E5-DC45D37E0C44}" destId="{F954768E-9645-469D-A391-57FA572ABCF1}" srcOrd="4" destOrd="0" presId="urn:microsoft.com/office/officeart/2005/8/layout/cycle2"/>
    <dgm:cxn modelId="{165F85C7-C832-4C82-856C-C633FEF338BB}" type="presParOf" srcId="{400CFCE3-05AF-4244-A0E5-DC45D37E0C44}" destId="{6D201557-37D8-4CD4-B473-CB93C9FF0884}" srcOrd="5" destOrd="0" presId="urn:microsoft.com/office/officeart/2005/8/layout/cycle2"/>
    <dgm:cxn modelId="{290B466D-9CFF-4BA0-83DF-6E0562DCB1A9}" type="presParOf" srcId="{6D201557-37D8-4CD4-B473-CB93C9FF0884}" destId="{A71D380A-2632-4ED3-AD88-C4C56BC5BD50}" srcOrd="0" destOrd="0" presId="urn:microsoft.com/office/officeart/2005/8/layout/cycle2"/>
    <dgm:cxn modelId="{1A63D0B8-EB7F-4773-B4A9-9702E51F2229}" type="presParOf" srcId="{400CFCE3-05AF-4244-A0E5-DC45D37E0C44}" destId="{14F6F67F-D2DA-4289-812C-D9D1A14480E8}" srcOrd="6" destOrd="0" presId="urn:microsoft.com/office/officeart/2005/8/layout/cycle2"/>
    <dgm:cxn modelId="{3A4EFBCD-CBC4-4346-B4ED-E297029DFBF6}" type="presParOf" srcId="{400CFCE3-05AF-4244-A0E5-DC45D37E0C44}" destId="{528D6EC5-DE34-4307-B829-34C4EE38D410}" srcOrd="7" destOrd="0" presId="urn:microsoft.com/office/officeart/2005/8/layout/cycle2"/>
    <dgm:cxn modelId="{9EB83F26-41C8-4381-A13C-1E174712EE74}" type="presParOf" srcId="{528D6EC5-DE34-4307-B829-34C4EE38D410}" destId="{91F4CAAA-1BBB-43A5-9A9F-0683704BFD6B}" srcOrd="0" destOrd="0" presId="urn:microsoft.com/office/officeart/2005/8/layout/cycle2"/>
  </dgm:cxnLst>
  <dgm:bg/>
  <dgm:whole/>
</dgm:dataModel>
</file>

<file path=ppt/diagrams/data11.xml><?xml version="1.0" encoding="utf-8"?>
<dgm:dataModel xmlns:dgm="http://schemas.openxmlformats.org/drawingml/2006/diagram" xmlns:a="http://schemas.openxmlformats.org/drawingml/2006/main">
  <dgm:ptLst>
    <dgm:pt modelId="{DE325443-A4CA-42DF-A038-9B3C00B0C6E0}" type="doc">
      <dgm:prSet loTypeId="urn:microsoft.com/office/officeart/2005/8/layout/hProcess11" loCatId="process" qsTypeId="urn:microsoft.com/office/officeart/2005/8/quickstyle/simple3" qsCatId="simple" csTypeId="urn:microsoft.com/office/officeart/2005/8/colors/colorful2" csCatId="colorful" phldr="1"/>
      <dgm:spPr/>
      <dgm:t>
        <a:bodyPr/>
        <a:lstStyle/>
        <a:p>
          <a:endParaRPr lang="en-US"/>
        </a:p>
      </dgm:t>
    </dgm:pt>
    <dgm:pt modelId="{102E947D-A7E1-4540-8D76-EED3EB48AD71}">
      <dgm:prSet/>
      <dgm:spPr/>
      <dgm:t>
        <a:bodyPr/>
        <a:lstStyle/>
        <a:p>
          <a:pPr rtl="0"/>
          <a:r>
            <a:rPr lang="en-US" dirty="0" smtClean="0"/>
            <a:t>Calcium hydroxide</a:t>
          </a:r>
          <a:endParaRPr lang="en-US" dirty="0"/>
        </a:p>
      </dgm:t>
    </dgm:pt>
    <dgm:pt modelId="{9249A26C-0B60-4E57-97D6-0BDA69EC2D98}" type="parTrans" cxnId="{0C7D7E06-874E-4333-8E4F-9B14BAD551A5}">
      <dgm:prSet/>
      <dgm:spPr/>
      <dgm:t>
        <a:bodyPr/>
        <a:lstStyle/>
        <a:p>
          <a:endParaRPr lang="en-US"/>
        </a:p>
      </dgm:t>
    </dgm:pt>
    <dgm:pt modelId="{18067480-99F6-42D0-B4E1-06309D97DB1B}" type="sibTrans" cxnId="{0C7D7E06-874E-4333-8E4F-9B14BAD551A5}">
      <dgm:prSet/>
      <dgm:spPr/>
      <dgm:t>
        <a:bodyPr/>
        <a:lstStyle/>
        <a:p>
          <a:endParaRPr lang="en-US"/>
        </a:p>
      </dgm:t>
    </dgm:pt>
    <dgm:pt modelId="{FA963A47-CC64-4FF6-9DD2-54FDD859B94B}">
      <dgm:prSet/>
      <dgm:spPr/>
      <dgm:t>
        <a:bodyPr/>
        <a:lstStyle/>
        <a:p>
          <a:pPr rtl="0"/>
          <a:r>
            <a:rPr lang="en-US" dirty="0" smtClean="0"/>
            <a:t>Chlorhexidine digluconate </a:t>
          </a:r>
          <a:endParaRPr lang="en-US" dirty="0"/>
        </a:p>
      </dgm:t>
    </dgm:pt>
    <dgm:pt modelId="{5733CABE-D30B-4B38-852A-8BAABC78EA97}" type="parTrans" cxnId="{EE63A4A8-D19F-45D0-B206-4FE811CF604D}">
      <dgm:prSet/>
      <dgm:spPr/>
      <dgm:t>
        <a:bodyPr/>
        <a:lstStyle/>
        <a:p>
          <a:endParaRPr lang="en-US"/>
        </a:p>
      </dgm:t>
    </dgm:pt>
    <dgm:pt modelId="{E92F1DEE-DC90-4D00-A01B-4FAE96A01FC5}" type="sibTrans" cxnId="{EE63A4A8-D19F-45D0-B206-4FE811CF604D}">
      <dgm:prSet/>
      <dgm:spPr/>
      <dgm:t>
        <a:bodyPr/>
        <a:lstStyle/>
        <a:p>
          <a:endParaRPr lang="en-US"/>
        </a:p>
      </dgm:t>
    </dgm:pt>
    <dgm:pt modelId="{C32B3EED-13BB-4781-953A-ECEF32EB07B6}">
      <dgm:prSet/>
      <dgm:spPr/>
      <dgm:t>
        <a:bodyPr/>
        <a:lstStyle/>
        <a:p>
          <a:pPr rtl="0"/>
          <a:r>
            <a:rPr lang="en-US" dirty="0" smtClean="0"/>
            <a:t>Antibiotic paste</a:t>
          </a:r>
          <a:endParaRPr lang="en-US" dirty="0"/>
        </a:p>
      </dgm:t>
    </dgm:pt>
    <dgm:pt modelId="{80CC9DB4-A8A8-4E2B-82AD-9FF569B1C0E0}" type="parTrans" cxnId="{A3D9A606-F21F-4607-A0B2-52FA8F8BAF35}">
      <dgm:prSet/>
      <dgm:spPr/>
      <dgm:t>
        <a:bodyPr/>
        <a:lstStyle/>
        <a:p>
          <a:endParaRPr lang="en-US"/>
        </a:p>
      </dgm:t>
    </dgm:pt>
    <dgm:pt modelId="{B5ACF0E3-A6B1-43F5-B266-87D98F1364F6}" type="sibTrans" cxnId="{A3D9A606-F21F-4607-A0B2-52FA8F8BAF35}">
      <dgm:prSet/>
      <dgm:spPr/>
      <dgm:t>
        <a:bodyPr/>
        <a:lstStyle/>
        <a:p>
          <a:endParaRPr lang="en-US"/>
        </a:p>
      </dgm:t>
    </dgm:pt>
    <dgm:pt modelId="{22C37D84-8B1B-4C24-9CBF-D50E80D90948}">
      <dgm:prSet/>
      <dgm:spPr/>
      <dgm:t>
        <a:bodyPr/>
        <a:lstStyle/>
        <a:p>
          <a:pPr rtl="0"/>
          <a:r>
            <a:rPr lang="en-US" dirty="0" smtClean="0"/>
            <a:t>Aldehydes – </a:t>
          </a:r>
          <a:r>
            <a:rPr lang="en-US" dirty="0" err="1" smtClean="0"/>
            <a:t>formocresol</a:t>
          </a:r>
          <a:r>
            <a:rPr lang="en-US" dirty="0" smtClean="0"/>
            <a:t> – </a:t>
          </a:r>
          <a:endParaRPr lang="en-US" dirty="0"/>
        </a:p>
      </dgm:t>
    </dgm:pt>
    <dgm:pt modelId="{D5127FF4-9A23-47C1-85C7-B244CAFA46AB}" type="parTrans" cxnId="{34155427-2F98-4BDB-9C66-F6D6FDE94C8C}">
      <dgm:prSet/>
      <dgm:spPr/>
      <dgm:t>
        <a:bodyPr/>
        <a:lstStyle/>
        <a:p>
          <a:endParaRPr lang="en-US"/>
        </a:p>
      </dgm:t>
    </dgm:pt>
    <dgm:pt modelId="{2CCEECAF-4301-4A53-BF24-5304E887A759}" type="sibTrans" cxnId="{34155427-2F98-4BDB-9C66-F6D6FDE94C8C}">
      <dgm:prSet/>
      <dgm:spPr/>
      <dgm:t>
        <a:bodyPr/>
        <a:lstStyle/>
        <a:p>
          <a:endParaRPr lang="en-US"/>
        </a:p>
      </dgm:t>
    </dgm:pt>
    <dgm:pt modelId="{E70141A7-93DF-412F-9C78-799801690BBB}" type="pres">
      <dgm:prSet presAssocID="{DE325443-A4CA-42DF-A038-9B3C00B0C6E0}" presName="Name0" presStyleCnt="0">
        <dgm:presLayoutVars>
          <dgm:dir/>
          <dgm:resizeHandles val="exact"/>
        </dgm:presLayoutVars>
      </dgm:prSet>
      <dgm:spPr/>
      <dgm:t>
        <a:bodyPr/>
        <a:lstStyle/>
        <a:p>
          <a:endParaRPr lang="en-US"/>
        </a:p>
      </dgm:t>
    </dgm:pt>
    <dgm:pt modelId="{01665D74-E6B3-4F19-8664-CA2F974E5DC6}" type="pres">
      <dgm:prSet presAssocID="{DE325443-A4CA-42DF-A038-9B3C00B0C6E0}" presName="arrow" presStyleLbl="bgShp" presStyleIdx="0" presStyleCnt="1"/>
      <dgm:spPr/>
    </dgm:pt>
    <dgm:pt modelId="{B8766DEC-492A-48AE-BCBD-EA9489B4EE7F}" type="pres">
      <dgm:prSet presAssocID="{DE325443-A4CA-42DF-A038-9B3C00B0C6E0}" presName="points" presStyleCnt="0"/>
      <dgm:spPr/>
    </dgm:pt>
    <dgm:pt modelId="{A6791048-6D7D-44A8-BDD7-2F5F87AA8212}" type="pres">
      <dgm:prSet presAssocID="{102E947D-A7E1-4540-8D76-EED3EB48AD71}" presName="compositeA" presStyleCnt="0"/>
      <dgm:spPr/>
    </dgm:pt>
    <dgm:pt modelId="{9B5ABE87-421D-474E-948F-8CC84A1C3B0B}" type="pres">
      <dgm:prSet presAssocID="{102E947D-A7E1-4540-8D76-EED3EB48AD71}" presName="textA" presStyleLbl="revTx" presStyleIdx="0" presStyleCnt="4">
        <dgm:presLayoutVars>
          <dgm:bulletEnabled val="1"/>
        </dgm:presLayoutVars>
      </dgm:prSet>
      <dgm:spPr/>
      <dgm:t>
        <a:bodyPr/>
        <a:lstStyle/>
        <a:p>
          <a:endParaRPr lang="en-US"/>
        </a:p>
      </dgm:t>
    </dgm:pt>
    <dgm:pt modelId="{0CDE9AAC-57DC-4CFA-8182-422189839FB7}" type="pres">
      <dgm:prSet presAssocID="{102E947D-A7E1-4540-8D76-EED3EB48AD71}" presName="circleA" presStyleLbl="node1" presStyleIdx="0" presStyleCnt="4"/>
      <dgm:spPr/>
    </dgm:pt>
    <dgm:pt modelId="{E66A7256-B8AA-46AB-A1BC-32F791FBB588}" type="pres">
      <dgm:prSet presAssocID="{102E947D-A7E1-4540-8D76-EED3EB48AD71}" presName="spaceA" presStyleCnt="0"/>
      <dgm:spPr/>
    </dgm:pt>
    <dgm:pt modelId="{79C70104-E8E4-464E-A029-305A952618E3}" type="pres">
      <dgm:prSet presAssocID="{18067480-99F6-42D0-B4E1-06309D97DB1B}" presName="space" presStyleCnt="0"/>
      <dgm:spPr/>
    </dgm:pt>
    <dgm:pt modelId="{5DBF0DCC-EA99-4469-97A4-AD0E34762CA9}" type="pres">
      <dgm:prSet presAssocID="{FA963A47-CC64-4FF6-9DD2-54FDD859B94B}" presName="compositeB" presStyleCnt="0"/>
      <dgm:spPr/>
    </dgm:pt>
    <dgm:pt modelId="{C186ADB1-7BC2-4F66-A99E-69A03917DB0E}" type="pres">
      <dgm:prSet presAssocID="{FA963A47-CC64-4FF6-9DD2-54FDD859B94B}" presName="textB" presStyleLbl="revTx" presStyleIdx="1" presStyleCnt="4">
        <dgm:presLayoutVars>
          <dgm:bulletEnabled val="1"/>
        </dgm:presLayoutVars>
      </dgm:prSet>
      <dgm:spPr/>
      <dgm:t>
        <a:bodyPr/>
        <a:lstStyle/>
        <a:p>
          <a:endParaRPr lang="en-US"/>
        </a:p>
      </dgm:t>
    </dgm:pt>
    <dgm:pt modelId="{4D57DDE0-2B9D-4B21-9A6B-D2268BCBF413}" type="pres">
      <dgm:prSet presAssocID="{FA963A47-CC64-4FF6-9DD2-54FDD859B94B}" presName="circleB" presStyleLbl="node1" presStyleIdx="1" presStyleCnt="4"/>
      <dgm:spPr/>
    </dgm:pt>
    <dgm:pt modelId="{878003FC-9043-426C-A381-6B3A852D8722}" type="pres">
      <dgm:prSet presAssocID="{FA963A47-CC64-4FF6-9DD2-54FDD859B94B}" presName="spaceB" presStyleCnt="0"/>
      <dgm:spPr/>
    </dgm:pt>
    <dgm:pt modelId="{9249F9E0-3172-413D-A89B-3C70D5E07446}" type="pres">
      <dgm:prSet presAssocID="{E92F1DEE-DC90-4D00-A01B-4FAE96A01FC5}" presName="space" presStyleCnt="0"/>
      <dgm:spPr/>
    </dgm:pt>
    <dgm:pt modelId="{5C3B55B1-48BC-45A9-BB8B-7809D82C8016}" type="pres">
      <dgm:prSet presAssocID="{C32B3EED-13BB-4781-953A-ECEF32EB07B6}" presName="compositeA" presStyleCnt="0"/>
      <dgm:spPr/>
    </dgm:pt>
    <dgm:pt modelId="{38A17BE7-4600-47E4-80B1-CC02972A7588}" type="pres">
      <dgm:prSet presAssocID="{C32B3EED-13BB-4781-953A-ECEF32EB07B6}" presName="textA" presStyleLbl="revTx" presStyleIdx="2" presStyleCnt="4">
        <dgm:presLayoutVars>
          <dgm:bulletEnabled val="1"/>
        </dgm:presLayoutVars>
      </dgm:prSet>
      <dgm:spPr/>
      <dgm:t>
        <a:bodyPr/>
        <a:lstStyle/>
        <a:p>
          <a:endParaRPr lang="en-US"/>
        </a:p>
      </dgm:t>
    </dgm:pt>
    <dgm:pt modelId="{F093C8FE-F4FF-40FB-BF8D-B9B6AB877867}" type="pres">
      <dgm:prSet presAssocID="{C32B3EED-13BB-4781-953A-ECEF32EB07B6}" presName="circleA" presStyleLbl="node1" presStyleIdx="2" presStyleCnt="4"/>
      <dgm:spPr/>
    </dgm:pt>
    <dgm:pt modelId="{C169F769-4D1E-4527-B082-8FF5C327B3FC}" type="pres">
      <dgm:prSet presAssocID="{C32B3EED-13BB-4781-953A-ECEF32EB07B6}" presName="spaceA" presStyleCnt="0"/>
      <dgm:spPr/>
    </dgm:pt>
    <dgm:pt modelId="{F141D56C-8953-4CBC-B178-A8BC3C909531}" type="pres">
      <dgm:prSet presAssocID="{B5ACF0E3-A6B1-43F5-B266-87D98F1364F6}" presName="space" presStyleCnt="0"/>
      <dgm:spPr/>
    </dgm:pt>
    <dgm:pt modelId="{8E58A955-FBD2-4EC2-8B32-AA9AC54EBFF6}" type="pres">
      <dgm:prSet presAssocID="{22C37D84-8B1B-4C24-9CBF-D50E80D90948}" presName="compositeB" presStyleCnt="0"/>
      <dgm:spPr/>
    </dgm:pt>
    <dgm:pt modelId="{180EF6AB-581A-4E6E-825D-9D6F0DE89A76}" type="pres">
      <dgm:prSet presAssocID="{22C37D84-8B1B-4C24-9CBF-D50E80D90948}" presName="textB" presStyleLbl="revTx" presStyleIdx="3" presStyleCnt="4">
        <dgm:presLayoutVars>
          <dgm:bulletEnabled val="1"/>
        </dgm:presLayoutVars>
      </dgm:prSet>
      <dgm:spPr/>
      <dgm:t>
        <a:bodyPr/>
        <a:lstStyle/>
        <a:p>
          <a:endParaRPr lang="en-US"/>
        </a:p>
      </dgm:t>
    </dgm:pt>
    <dgm:pt modelId="{2C851920-AC5C-489F-87E6-80F037F892A6}" type="pres">
      <dgm:prSet presAssocID="{22C37D84-8B1B-4C24-9CBF-D50E80D90948}" presName="circleB" presStyleLbl="node1" presStyleIdx="3" presStyleCnt="4"/>
      <dgm:spPr/>
    </dgm:pt>
    <dgm:pt modelId="{D82E4C9A-C8FC-42E1-B5DD-1D56C7508A05}" type="pres">
      <dgm:prSet presAssocID="{22C37D84-8B1B-4C24-9CBF-D50E80D90948}" presName="spaceB" presStyleCnt="0"/>
      <dgm:spPr/>
    </dgm:pt>
  </dgm:ptLst>
  <dgm:cxnLst>
    <dgm:cxn modelId="{053CB421-C602-4F93-A2A1-FAC17DA371A3}" type="presOf" srcId="{C32B3EED-13BB-4781-953A-ECEF32EB07B6}" destId="{38A17BE7-4600-47E4-80B1-CC02972A7588}" srcOrd="0" destOrd="0" presId="urn:microsoft.com/office/officeart/2005/8/layout/hProcess11"/>
    <dgm:cxn modelId="{08D6F865-124B-48D2-899E-094056E3B94D}" type="presOf" srcId="{22C37D84-8B1B-4C24-9CBF-D50E80D90948}" destId="{180EF6AB-581A-4E6E-825D-9D6F0DE89A76}" srcOrd="0" destOrd="0" presId="urn:microsoft.com/office/officeart/2005/8/layout/hProcess11"/>
    <dgm:cxn modelId="{0C7D7E06-874E-4333-8E4F-9B14BAD551A5}" srcId="{DE325443-A4CA-42DF-A038-9B3C00B0C6E0}" destId="{102E947D-A7E1-4540-8D76-EED3EB48AD71}" srcOrd="0" destOrd="0" parTransId="{9249A26C-0B60-4E57-97D6-0BDA69EC2D98}" sibTransId="{18067480-99F6-42D0-B4E1-06309D97DB1B}"/>
    <dgm:cxn modelId="{EE63A4A8-D19F-45D0-B206-4FE811CF604D}" srcId="{DE325443-A4CA-42DF-A038-9B3C00B0C6E0}" destId="{FA963A47-CC64-4FF6-9DD2-54FDD859B94B}" srcOrd="1" destOrd="0" parTransId="{5733CABE-D30B-4B38-852A-8BAABC78EA97}" sibTransId="{E92F1DEE-DC90-4D00-A01B-4FAE96A01FC5}"/>
    <dgm:cxn modelId="{17BF1516-BC61-4F8E-A24C-EB627169CCB9}" type="presOf" srcId="{FA963A47-CC64-4FF6-9DD2-54FDD859B94B}" destId="{C186ADB1-7BC2-4F66-A99E-69A03917DB0E}" srcOrd="0" destOrd="0" presId="urn:microsoft.com/office/officeart/2005/8/layout/hProcess11"/>
    <dgm:cxn modelId="{A3D9A606-F21F-4607-A0B2-52FA8F8BAF35}" srcId="{DE325443-A4CA-42DF-A038-9B3C00B0C6E0}" destId="{C32B3EED-13BB-4781-953A-ECEF32EB07B6}" srcOrd="2" destOrd="0" parTransId="{80CC9DB4-A8A8-4E2B-82AD-9FF569B1C0E0}" sibTransId="{B5ACF0E3-A6B1-43F5-B266-87D98F1364F6}"/>
    <dgm:cxn modelId="{9913645F-9B55-447B-A316-CA4FFF76A2BE}" type="presOf" srcId="{102E947D-A7E1-4540-8D76-EED3EB48AD71}" destId="{9B5ABE87-421D-474E-948F-8CC84A1C3B0B}" srcOrd="0" destOrd="0" presId="urn:microsoft.com/office/officeart/2005/8/layout/hProcess11"/>
    <dgm:cxn modelId="{B9806BD8-4DA9-43F4-BF38-20F093519BEB}" type="presOf" srcId="{DE325443-A4CA-42DF-A038-9B3C00B0C6E0}" destId="{E70141A7-93DF-412F-9C78-799801690BBB}" srcOrd="0" destOrd="0" presId="urn:microsoft.com/office/officeart/2005/8/layout/hProcess11"/>
    <dgm:cxn modelId="{34155427-2F98-4BDB-9C66-F6D6FDE94C8C}" srcId="{DE325443-A4CA-42DF-A038-9B3C00B0C6E0}" destId="{22C37D84-8B1B-4C24-9CBF-D50E80D90948}" srcOrd="3" destOrd="0" parTransId="{D5127FF4-9A23-47C1-85C7-B244CAFA46AB}" sibTransId="{2CCEECAF-4301-4A53-BF24-5304E887A759}"/>
    <dgm:cxn modelId="{CA0203ED-F9A2-4114-B2A5-C2CCD4B2A783}" type="presParOf" srcId="{E70141A7-93DF-412F-9C78-799801690BBB}" destId="{01665D74-E6B3-4F19-8664-CA2F974E5DC6}" srcOrd="0" destOrd="0" presId="urn:microsoft.com/office/officeart/2005/8/layout/hProcess11"/>
    <dgm:cxn modelId="{1C56CB58-6BF1-4125-AEB0-450F2B8AC843}" type="presParOf" srcId="{E70141A7-93DF-412F-9C78-799801690BBB}" destId="{B8766DEC-492A-48AE-BCBD-EA9489B4EE7F}" srcOrd="1" destOrd="0" presId="urn:microsoft.com/office/officeart/2005/8/layout/hProcess11"/>
    <dgm:cxn modelId="{74D1049F-3077-4C86-BBEA-9885541BF9B1}" type="presParOf" srcId="{B8766DEC-492A-48AE-BCBD-EA9489B4EE7F}" destId="{A6791048-6D7D-44A8-BDD7-2F5F87AA8212}" srcOrd="0" destOrd="0" presId="urn:microsoft.com/office/officeart/2005/8/layout/hProcess11"/>
    <dgm:cxn modelId="{B3F7093D-0390-4266-A2A1-94E43819D063}" type="presParOf" srcId="{A6791048-6D7D-44A8-BDD7-2F5F87AA8212}" destId="{9B5ABE87-421D-474E-948F-8CC84A1C3B0B}" srcOrd="0" destOrd="0" presId="urn:microsoft.com/office/officeart/2005/8/layout/hProcess11"/>
    <dgm:cxn modelId="{676A31C0-EBAE-46C3-9353-E50996E0976E}" type="presParOf" srcId="{A6791048-6D7D-44A8-BDD7-2F5F87AA8212}" destId="{0CDE9AAC-57DC-4CFA-8182-422189839FB7}" srcOrd="1" destOrd="0" presId="urn:microsoft.com/office/officeart/2005/8/layout/hProcess11"/>
    <dgm:cxn modelId="{2E48ED73-3653-4555-A830-B7AE3E567A24}" type="presParOf" srcId="{A6791048-6D7D-44A8-BDD7-2F5F87AA8212}" destId="{E66A7256-B8AA-46AB-A1BC-32F791FBB588}" srcOrd="2" destOrd="0" presId="urn:microsoft.com/office/officeart/2005/8/layout/hProcess11"/>
    <dgm:cxn modelId="{E3CB35E5-8885-4A18-AF66-10B3C88A0140}" type="presParOf" srcId="{B8766DEC-492A-48AE-BCBD-EA9489B4EE7F}" destId="{79C70104-E8E4-464E-A029-305A952618E3}" srcOrd="1" destOrd="0" presId="urn:microsoft.com/office/officeart/2005/8/layout/hProcess11"/>
    <dgm:cxn modelId="{FE27094D-8767-4031-BD71-F64A9DB4D9B2}" type="presParOf" srcId="{B8766DEC-492A-48AE-BCBD-EA9489B4EE7F}" destId="{5DBF0DCC-EA99-4469-97A4-AD0E34762CA9}" srcOrd="2" destOrd="0" presId="urn:microsoft.com/office/officeart/2005/8/layout/hProcess11"/>
    <dgm:cxn modelId="{F80082A1-62C6-49B6-8967-231A994FE047}" type="presParOf" srcId="{5DBF0DCC-EA99-4469-97A4-AD0E34762CA9}" destId="{C186ADB1-7BC2-4F66-A99E-69A03917DB0E}" srcOrd="0" destOrd="0" presId="urn:microsoft.com/office/officeart/2005/8/layout/hProcess11"/>
    <dgm:cxn modelId="{5CF302D4-D6B9-4797-8A80-00F796033001}" type="presParOf" srcId="{5DBF0DCC-EA99-4469-97A4-AD0E34762CA9}" destId="{4D57DDE0-2B9D-4B21-9A6B-D2268BCBF413}" srcOrd="1" destOrd="0" presId="urn:microsoft.com/office/officeart/2005/8/layout/hProcess11"/>
    <dgm:cxn modelId="{7925BDB1-2136-4F98-8CEB-98B90BE37F3C}" type="presParOf" srcId="{5DBF0DCC-EA99-4469-97A4-AD0E34762CA9}" destId="{878003FC-9043-426C-A381-6B3A852D8722}" srcOrd="2" destOrd="0" presId="urn:microsoft.com/office/officeart/2005/8/layout/hProcess11"/>
    <dgm:cxn modelId="{382460A2-CA83-4CE3-899A-343BF6869875}" type="presParOf" srcId="{B8766DEC-492A-48AE-BCBD-EA9489B4EE7F}" destId="{9249F9E0-3172-413D-A89B-3C70D5E07446}" srcOrd="3" destOrd="0" presId="urn:microsoft.com/office/officeart/2005/8/layout/hProcess11"/>
    <dgm:cxn modelId="{8AC5837A-AE0D-4724-862B-45E4A9C62A32}" type="presParOf" srcId="{B8766DEC-492A-48AE-BCBD-EA9489B4EE7F}" destId="{5C3B55B1-48BC-45A9-BB8B-7809D82C8016}" srcOrd="4" destOrd="0" presId="urn:microsoft.com/office/officeart/2005/8/layout/hProcess11"/>
    <dgm:cxn modelId="{57E385EA-D710-4BF2-8984-2E4632053B20}" type="presParOf" srcId="{5C3B55B1-48BC-45A9-BB8B-7809D82C8016}" destId="{38A17BE7-4600-47E4-80B1-CC02972A7588}" srcOrd="0" destOrd="0" presId="urn:microsoft.com/office/officeart/2005/8/layout/hProcess11"/>
    <dgm:cxn modelId="{D0ED662D-BF04-427F-8E37-611AFBB948E9}" type="presParOf" srcId="{5C3B55B1-48BC-45A9-BB8B-7809D82C8016}" destId="{F093C8FE-F4FF-40FB-BF8D-B9B6AB877867}" srcOrd="1" destOrd="0" presId="urn:microsoft.com/office/officeart/2005/8/layout/hProcess11"/>
    <dgm:cxn modelId="{AE8860F8-38A1-4CF5-8169-A85CD0BE7050}" type="presParOf" srcId="{5C3B55B1-48BC-45A9-BB8B-7809D82C8016}" destId="{C169F769-4D1E-4527-B082-8FF5C327B3FC}" srcOrd="2" destOrd="0" presId="urn:microsoft.com/office/officeart/2005/8/layout/hProcess11"/>
    <dgm:cxn modelId="{BFB269B1-7A17-477E-9398-2FEF90BC15CD}" type="presParOf" srcId="{B8766DEC-492A-48AE-BCBD-EA9489B4EE7F}" destId="{F141D56C-8953-4CBC-B178-A8BC3C909531}" srcOrd="5" destOrd="0" presId="urn:microsoft.com/office/officeart/2005/8/layout/hProcess11"/>
    <dgm:cxn modelId="{9841CB1B-715A-40A0-B8B8-705E4F66226B}" type="presParOf" srcId="{B8766DEC-492A-48AE-BCBD-EA9489B4EE7F}" destId="{8E58A955-FBD2-4EC2-8B32-AA9AC54EBFF6}" srcOrd="6" destOrd="0" presId="urn:microsoft.com/office/officeart/2005/8/layout/hProcess11"/>
    <dgm:cxn modelId="{029AC3A6-C611-4874-9B9F-41787A1EC58E}" type="presParOf" srcId="{8E58A955-FBD2-4EC2-8B32-AA9AC54EBFF6}" destId="{180EF6AB-581A-4E6E-825D-9D6F0DE89A76}" srcOrd="0" destOrd="0" presId="urn:microsoft.com/office/officeart/2005/8/layout/hProcess11"/>
    <dgm:cxn modelId="{1E1E725C-6769-4C6A-92DA-24DBB9B86DAC}" type="presParOf" srcId="{8E58A955-FBD2-4EC2-8B32-AA9AC54EBFF6}" destId="{2C851920-AC5C-489F-87E6-80F037F892A6}" srcOrd="1" destOrd="0" presId="urn:microsoft.com/office/officeart/2005/8/layout/hProcess11"/>
    <dgm:cxn modelId="{5AACF0A1-EEA8-4D92-B0DA-57697B7CE6A9}" type="presParOf" srcId="{8E58A955-FBD2-4EC2-8B32-AA9AC54EBFF6}" destId="{D82E4C9A-C8FC-42E1-B5DD-1D56C7508A05}" srcOrd="2" destOrd="0" presId="urn:microsoft.com/office/officeart/2005/8/layout/hProcess11"/>
  </dgm:cxnLst>
  <dgm:bg/>
  <dgm:whole/>
</dgm:dataModel>
</file>

<file path=ppt/diagrams/data12.xml><?xml version="1.0" encoding="utf-8"?>
<dgm:dataModel xmlns:dgm="http://schemas.openxmlformats.org/drawingml/2006/diagram" xmlns:a="http://schemas.openxmlformats.org/drawingml/2006/main">
  <dgm:ptLst>
    <dgm:pt modelId="{D2E5BE74-6277-4BE9-9260-75CB775A1BA9}" type="doc">
      <dgm:prSet loTypeId="urn:microsoft.com/office/officeart/2005/8/layout/hProcess11" loCatId="process" qsTypeId="urn:microsoft.com/office/officeart/2005/8/quickstyle/simple4" qsCatId="simple" csTypeId="urn:microsoft.com/office/officeart/2005/8/colors/accent3_4" csCatId="accent3" phldr="1"/>
      <dgm:spPr/>
      <dgm:t>
        <a:bodyPr/>
        <a:lstStyle/>
        <a:p>
          <a:endParaRPr lang="en-US"/>
        </a:p>
      </dgm:t>
    </dgm:pt>
    <dgm:pt modelId="{F874DB71-A5B5-4912-895C-C91ECE32B7C3}">
      <dgm:prSet/>
      <dgm:spPr/>
      <dgm:t>
        <a:bodyPr/>
        <a:lstStyle/>
        <a:p>
          <a:pPr rtl="0"/>
          <a:r>
            <a:rPr lang="en-US" dirty="0" smtClean="0"/>
            <a:t>Best in weeping canals , where there is a constant clear / reddish </a:t>
          </a:r>
          <a:r>
            <a:rPr lang="en-US" dirty="0" err="1" smtClean="0"/>
            <a:t>exudate</a:t>
          </a:r>
          <a:r>
            <a:rPr lang="en-US" dirty="0" smtClean="0"/>
            <a:t> associated with large </a:t>
          </a:r>
          <a:r>
            <a:rPr lang="en-US" dirty="0" err="1" smtClean="0"/>
            <a:t>periapical</a:t>
          </a:r>
          <a:r>
            <a:rPr lang="en-US" dirty="0" smtClean="0"/>
            <a:t> lesion</a:t>
          </a:r>
          <a:endParaRPr lang="en-US" dirty="0"/>
        </a:p>
      </dgm:t>
    </dgm:pt>
    <dgm:pt modelId="{1B1B2845-D6F8-402A-8AC0-0D40F3FAF8AD}" type="parTrans" cxnId="{575F8041-3720-474D-B09D-5ACA818EEC3D}">
      <dgm:prSet/>
      <dgm:spPr/>
      <dgm:t>
        <a:bodyPr/>
        <a:lstStyle/>
        <a:p>
          <a:endParaRPr lang="en-US"/>
        </a:p>
      </dgm:t>
    </dgm:pt>
    <dgm:pt modelId="{4E7A5506-08BA-4F6A-B565-E4E0723C4407}" type="sibTrans" cxnId="{575F8041-3720-474D-B09D-5ACA818EEC3D}">
      <dgm:prSet/>
      <dgm:spPr/>
      <dgm:t>
        <a:bodyPr/>
        <a:lstStyle/>
        <a:p>
          <a:endParaRPr lang="en-US"/>
        </a:p>
      </dgm:t>
    </dgm:pt>
    <dgm:pt modelId="{C0DA8F90-4F23-4628-B78C-FD2C57DCDC0A}">
      <dgm:prSet/>
      <dgm:spPr/>
      <dgm:t>
        <a:bodyPr/>
        <a:lstStyle/>
        <a:p>
          <a:pPr rtl="0"/>
          <a:r>
            <a:rPr lang="en-US" dirty="0" smtClean="0"/>
            <a:t>Tooth will often be asymptomatic </a:t>
          </a:r>
          <a:endParaRPr lang="en-US" dirty="0"/>
        </a:p>
      </dgm:t>
    </dgm:pt>
    <dgm:pt modelId="{4B21B3A9-F17E-48AA-B9EB-1EC5FF848093}" type="parTrans" cxnId="{785478EB-F0BD-4292-AA01-8FE617CCA380}">
      <dgm:prSet/>
      <dgm:spPr/>
      <dgm:t>
        <a:bodyPr/>
        <a:lstStyle/>
        <a:p>
          <a:endParaRPr lang="en-US"/>
        </a:p>
      </dgm:t>
    </dgm:pt>
    <dgm:pt modelId="{0512772B-A2F2-427F-8129-3C16477680C9}" type="sibTrans" cxnId="{785478EB-F0BD-4292-AA01-8FE617CCA380}">
      <dgm:prSet/>
      <dgm:spPr/>
      <dgm:t>
        <a:bodyPr/>
        <a:lstStyle/>
        <a:p>
          <a:endParaRPr lang="en-US"/>
        </a:p>
      </dgm:t>
    </dgm:pt>
    <dgm:pt modelId="{0EF4D82F-75FD-4C60-A2F6-DD87AC6FA61E}">
      <dgm:prSet/>
      <dgm:spPr/>
      <dgm:t>
        <a:bodyPr/>
        <a:lstStyle/>
        <a:p>
          <a:pPr rtl="0"/>
          <a:r>
            <a:rPr lang="en-US" dirty="0" smtClean="0"/>
            <a:t>Culture is usually –</a:t>
          </a:r>
          <a:r>
            <a:rPr lang="en-US" dirty="0" err="1" smtClean="0"/>
            <a:t>ve</a:t>
          </a:r>
          <a:r>
            <a:rPr lang="en-US" dirty="0" smtClean="0"/>
            <a:t> with no support of bacterial growth – calcium hydroxide – can be used </a:t>
          </a:r>
          <a:endParaRPr lang="en-US" dirty="0"/>
        </a:p>
      </dgm:t>
    </dgm:pt>
    <dgm:pt modelId="{240B6765-761B-446A-BF77-79715E225CDC}" type="parTrans" cxnId="{D177CF8A-AD44-4DA4-B21D-C9AE996A6778}">
      <dgm:prSet/>
      <dgm:spPr/>
      <dgm:t>
        <a:bodyPr/>
        <a:lstStyle/>
        <a:p>
          <a:endParaRPr lang="en-US"/>
        </a:p>
      </dgm:t>
    </dgm:pt>
    <dgm:pt modelId="{58B23FE1-440F-43CB-8F80-920BE9DCAE2E}" type="sibTrans" cxnId="{D177CF8A-AD44-4DA4-B21D-C9AE996A6778}">
      <dgm:prSet/>
      <dgm:spPr/>
      <dgm:t>
        <a:bodyPr/>
        <a:lstStyle/>
        <a:p>
          <a:endParaRPr lang="en-US"/>
        </a:p>
      </dgm:t>
    </dgm:pt>
    <dgm:pt modelId="{A312B0BA-6BC6-4262-9E83-CB6DE89D6BE9}" type="pres">
      <dgm:prSet presAssocID="{D2E5BE74-6277-4BE9-9260-75CB775A1BA9}" presName="Name0" presStyleCnt="0">
        <dgm:presLayoutVars>
          <dgm:dir/>
          <dgm:resizeHandles val="exact"/>
        </dgm:presLayoutVars>
      </dgm:prSet>
      <dgm:spPr/>
      <dgm:t>
        <a:bodyPr/>
        <a:lstStyle/>
        <a:p>
          <a:endParaRPr lang="en-US"/>
        </a:p>
      </dgm:t>
    </dgm:pt>
    <dgm:pt modelId="{B174D3E6-6CED-4DFF-AA3F-E9C9850A4104}" type="pres">
      <dgm:prSet presAssocID="{D2E5BE74-6277-4BE9-9260-75CB775A1BA9}" presName="arrow" presStyleLbl="bgShp" presStyleIdx="0" presStyleCnt="1"/>
      <dgm:spPr/>
    </dgm:pt>
    <dgm:pt modelId="{53CABA81-8C76-4EBA-A6B1-9BF92D71C84A}" type="pres">
      <dgm:prSet presAssocID="{D2E5BE74-6277-4BE9-9260-75CB775A1BA9}" presName="points" presStyleCnt="0"/>
      <dgm:spPr/>
    </dgm:pt>
    <dgm:pt modelId="{7D94E546-4194-430B-8FA0-4B358FE11ED6}" type="pres">
      <dgm:prSet presAssocID="{F874DB71-A5B5-4912-895C-C91ECE32B7C3}" presName="compositeA" presStyleCnt="0"/>
      <dgm:spPr/>
    </dgm:pt>
    <dgm:pt modelId="{80E211D2-C91E-4FDC-A78F-473C1079F94E}" type="pres">
      <dgm:prSet presAssocID="{F874DB71-A5B5-4912-895C-C91ECE32B7C3}" presName="textA" presStyleLbl="revTx" presStyleIdx="0" presStyleCnt="3">
        <dgm:presLayoutVars>
          <dgm:bulletEnabled val="1"/>
        </dgm:presLayoutVars>
      </dgm:prSet>
      <dgm:spPr/>
      <dgm:t>
        <a:bodyPr/>
        <a:lstStyle/>
        <a:p>
          <a:endParaRPr lang="en-US"/>
        </a:p>
      </dgm:t>
    </dgm:pt>
    <dgm:pt modelId="{CB5A27EB-6BEF-4918-A1F4-62029A53388C}" type="pres">
      <dgm:prSet presAssocID="{F874DB71-A5B5-4912-895C-C91ECE32B7C3}" presName="circleA" presStyleLbl="node1" presStyleIdx="0" presStyleCnt="3"/>
      <dgm:spPr/>
    </dgm:pt>
    <dgm:pt modelId="{BD422E0F-5413-4522-92D0-0FD9DB22FCAF}" type="pres">
      <dgm:prSet presAssocID="{F874DB71-A5B5-4912-895C-C91ECE32B7C3}" presName="spaceA" presStyleCnt="0"/>
      <dgm:spPr/>
    </dgm:pt>
    <dgm:pt modelId="{9ED8DBBB-1596-436E-A126-AC506F557902}" type="pres">
      <dgm:prSet presAssocID="{4E7A5506-08BA-4F6A-B565-E4E0723C4407}" presName="space" presStyleCnt="0"/>
      <dgm:spPr/>
    </dgm:pt>
    <dgm:pt modelId="{2C6EBD51-D9A2-454A-BEC0-19D8AA7CBB11}" type="pres">
      <dgm:prSet presAssocID="{C0DA8F90-4F23-4628-B78C-FD2C57DCDC0A}" presName="compositeB" presStyleCnt="0"/>
      <dgm:spPr/>
    </dgm:pt>
    <dgm:pt modelId="{67C16BF0-5885-4CF2-948C-C4950456724E}" type="pres">
      <dgm:prSet presAssocID="{C0DA8F90-4F23-4628-B78C-FD2C57DCDC0A}" presName="textB" presStyleLbl="revTx" presStyleIdx="1" presStyleCnt="3">
        <dgm:presLayoutVars>
          <dgm:bulletEnabled val="1"/>
        </dgm:presLayoutVars>
      </dgm:prSet>
      <dgm:spPr/>
      <dgm:t>
        <a:bodyPr/>
        <a:lstStyle/>
        <a:p>
          <a:endParaRPr lang="en-US"/>
        </a:p>
      </dgm:t>
    </dgm:pt>
    <dgm:pt modelId="{E7602D54-C882-4E74-89E8-A270F77B56E4}" type="pres">
      <dgm:prSet presAssocID="{C0DA8F90-4F23-4628-B78C-FD2C57DCDC0A}" presName="circleB" presStyleLbl="node1" presStyleIdx="1" presStyleCnt="3"/>
      <dgm:spPr/>
    </dgm:pt>
    <dgm:pt modelId="{E4D7DA85-FDC5-4E3F-BE2E-4AB0CBB20FDB}" type="pres">
      <dgm:prSet presAssocID="{C0DA8F90-4F23-4628-B78C-FD2C57DCDC0A}" presName="spaceB" presStyleCnt="0"/>
      <dgm:spPr/>
    </dgm:pt>
    <dgm:pt modelId="{B1E32744-8917-4D7E-8797-5F6887EADEAC}" type="pres">
      <dgm:prSet presAssocID="{0512772B-A2F2-427F-8129-3C16477680C9}" presName="space" presStyleCnt="0"/>
      <dgm:spPr/>
    </dgm:pt>
    <dgm:pt modelId="{7066C7B3-1DAA-42B5-8765-A1D9BC0E7307}" type="pres">
      <dgm:prSet presAssocID="{0EF4D82F-75FD-4C60-A2F6-DD87AC6FA61E}" presName="compositeA" presStyleCnt="0"/>
      <dgm:spPr/>
    </dgm:pt>
    <dgm:pt modelId="{DC9E2B73-85C0-465A-86BD-8F26430D9E73}" type="pres">
      <dgm:prSet presAssocID="{0EF4D82F-75FD-4C60-A2F6-DD87AC6FA61E}" presName="textA" presStyleLbl="revTx" presStyleIdx="2" presStyleCnt="3" custScaleX="158867">
        <dgm:presLayoutVars>
          <dgm:bulletEnabled val="1"/>
        </dgm:presLayoutVars>
      </dgm:prSet>
      <dgm:spPr/>
      <dgm:t>
        <a:bodyPr/>
        <a:lstStyle/>
        <a:p>
          <a:endParaRPr lang="en-US"/>
        </a:p>
      </dgm:t>
    </dgm:pt>
    <dgm:pt modelId="{F2595954-0F1B-4EF2-A85E-FEF728D92461}" type="pres">
      <dgm:prSet presAssocID="{0EF4D82F-75FD-4C60-A2F6-DD87AC6FA61E}" presName="circleA" presStyleLbl="node1" presStyleIdx="2" presStyleCnt="3"/>
      <dgm:spPr/>
    </dgm:pt>
    <dgm:pt modelId="{560229FB-51BF-43C8-B8FC-26F9624B42D8}" type="pres">
      <dgm:prSet presAssocID="{0EF4D82F-75FD-4C60-A2F6-DD87AC6FA61E}" presName="spaceA" presStyleCnt="0"/>
      <dgm:spPr/>
    </dgm:pt>
  </dgm:ptLst>
  <dgm:cxnLst>
    <dgm:cxn modelId="{F55BA043-264E-4F8A-88E5-1C99EACCC447}" type="presOf" srcId="{F874DB71-A5B5-4912-895C-C91ECE32B7C3}" destId="{80E211D2-C91E-4FDC-A78F-473C1079F94E}" srcOrd="0" destOrd="0" presId="urn:microsoft.com/office/officeart/2005/8/layout/hProcess11"/>
    <dgm:cxn modelId="{1E62BE26-7FB2-4B92-9104-5BE9CF78E386}" type="presOf" srcId="{0EF4D82F-75FD-4C60-A2F6-DD87AC6FA61E}" destId="{DC9E2B73-85C0-465A-86BD-8F26430D9E73}" srcOrd="0" destOrd="0" presId="urn:microsoft.com/office/officeart/2005/8/layout/hProcess11"/>
    <dgm:cxn modelId="{785478EB-F0BD-4292-AA01-8FE617CCA380}" srcId="{D2E5BE74-6277-4BE9-9260-75CB775A1BA9}" destId="{C0DA8F90-4F23-4628-B78C-FD2C57DCDC0A}" srcOrd="1" destOrd="0" parTransId="{4B21B3A9-F17E-48AA-B9EB-1EC5FF848093}" sibTransId="{0512772B-A2F2-427F-8129-3C16477680C9}"/>
    <dgm:cxn modelId="{7D34B852-2864-4E81-AEBC-4A55B815A0B7}" type="presOf" srcId="{C0DA8F90-4F23-4628-B78C-FD2C57DCDC0A}" destId="{67C16BF0-5885-4CF2-948C-C4950456724E}" srcOrd="0" destOrd="0" presId="urn:microsoft.com/office/officeart/2005/8/layout/hProcess11"/>
    <dgm:cxn modelId="{53805336-6FD7-424E-8E2A-B51B09B14F1A}" type="presOf" srcId="{D2E5BE74-6277-4BE9-9260-75CB775A1BA9}" destId="{A312B0BA-6BC6-4262-9E83-CB6DE89D6BE9}" srcOrd="0" destOrd="0" presId="urn:microsoft.com/office/officeart/2005/8/layout/hProcess11"/>
    <dgm:cxn modelId="{575F8041-3720-474D-B09D-5ACA818EEC3D}" srcId="{D2E5BE74-6277-4BE9-9260-75CB775A1BA9}" destId="{F874DB71-A5B5-4912-895C-C91ECE32B7C3}" srcOrd="0" destOrd="0" parTransId="{1B1B2845-D6F8-402A-8AC0-0D40F3FAF8AD}" sibTransId="{4E7A5506-08BA-4F6A-B565-E4E0723C4407}"/>
    <dgm:cxn modelId="{D177CF8A-AD44-4DA4-B21D-C9AE996A6778}" srcId="{D2E5BE74-6277-4BE9-9260-75CB775A1BA9}" destId="{0EF4D82F-75FD-4C60-A2F6-DD87AC6FA61E}" srcOrd="2" destOrd="0" parTransId="{240B6765-761B-446A-BF77-79715E225CDC}" sibTransId="{58B23FE1-440F-43CB-8F80-920BE9DCAE2E}"/>
    <dgm:cxn modelId="{0A483DE4-BCC1-486C-A408-78A378ED435F}" type="presParOf" srcId="{A312B0BA-6BC6-4262-9E83-CB6DE89D6BE9}" destId="{B174D3E6-6CED-4DFF-AA3F-E9C9850A4104}" srcOrd="0" destOrd="0" presId="urn:microsoft.com/office/officeart/2005/8/layout/hProcess11"/>
    <dgm:cxn modelId="{D9757C15-2032-4127-B066-9598EDB5C1EB}" type="presParOf" srcId="{A312B0BA-6BC6-4262-9E83-CB6DE89D6BE9}" destId="{53CABA81-8C76-4EBA-A6B1-9BF92D71C84A}" srcOrd="1" destOrd="0" presId="urn:microsoft.com/office/officeart/2005/8/layout/hProcess11"/>
    <dgm:cxn modelId="{A6FF3C14-2B67-4C72-AEAA-FB6D6E828DB1}" type="presParOf" srcId="{53CABA81-8C76-4EBA-A6B1-9BF92D71C84A}" destId="{7D94E546-4194-430B-8FA0-4B358FE11ED6}" srcOrd="0" destOrd="0" presId="urn:microsoft.com/office/officeart/2005/8/layout/hProcess11"/>
    <dgm:cxn modelId="{69BBF8FF-0650-4534-B80D-7AF4B9696A61}" type="presParOf" srcId="{7D94E546-4194-430B-8FA0-4B358FE11ED6}" destId="{80E211D2-C91E-4FDC-A78F-473C1079F94E}" srcOrd="0" destOrd="0" presId="urn:microsoft.com/office/officeart/2005/8/layout/hProcess11"/>
    <dgm:cxn modelId="{A625473E-D519-4F0D-B7BF-76FD9D7B2F39}" type="presParOf" srcId="{7D94E546-4194-430B-8FA0-4B358FE11ED6}" destId="{CB5A27EB-6BEF-4918-A1F4-62029A53388C}" srcOrd="1" destOrd="0" presId="urn:microsoft.com/office/officeart/2005/8/layout/hProcess11"/>
    <dgm:cxn modelId="{1660B937-039B-47E9-8B87-60E0B59658BF}" type="presParOf" srcId="{7D94E546-4194-430B-8FA0-4B358FE11ED6}" destId="{BD422E0F-5413-4522-92D0-0FD9DB22FCAF}" srcOrd="2" destOrd="0" presId="urn:microsoft.com/office/officeart/2005/8/layout/hProcess11"/>
    <dgm:cxn modelId="{04CABC92-998E-49F6-9958-2A5A8122ED22}" type="presParOf" srcId="{53CABA81-8C76-4EBA-A6B1-9BF92D71C84A}" destId="{9ED8DBBB-1596-436E-A126-AC506F557902}" srcOrd="1" destOrd="0" presId="urn:microsoft.com/office/officeart/2005/8/layout/hProcess11"/>
    <dgm:cxn modelId="{A58A3410-A123-4517-875C-DE9BCF934911}" type="presParOf" srcId="{53CABA81-8C76-4EBA-A6B1-9BF92D71C84A}" destId="{2C6EBD51-D9A2-454A-BEC0-19D8AA7CBB11}" srcOrd="2" destOrd="0" presId="urn:microsoft.com/office/officeart/2005/8/layout/hProcess11"/>
    <dgm:cxn modelId="{EEB3A2CE-DAD5-4575-A76F-E8A92C02EEFA}" type="presParOf" srcId="{2C6EBD51-D9A2-454A-BEC0-19D8AA7CBB11}" destId="{67C16BF0-5885-4CF2-948C-C4950456724E}" srcOrd="0" destOrd="0" presId="urn:microsoft.com/office/officeart/2005/8/layout/hProcess11"/>
    <dgm:cxn modelId="{41B06815-ABFC-4BD7-A577-4ED5C5577E83}" type="presParOf" srcId="{2C6EBD51-D9A2-454A-BEC0-19D8AA7CBB11}" destId="{E7602D54-C882-4E74-89E8-A270F77B56E4}" srcOrd="1" destOrd="0" presId="urn:microsoft.com/office/officeart/2005/8/layout/hProcess11"/>
    <dgm:cxn modelId="{E2DF7978-8ECC-438E-9C16-5269790D547B}" type="presParOf" srcId="{2C6EBD51-D9A2-454A-BEC0-19D8AA7CBB11}" destId="{E4D7DA85-FDC5-4E3F-BE2E-4AB0CBB20FDB}" srcOrd="2" destOrd="0" presId="urn:microsoft.com/office/officeart/2005/8/layout/hProcess11"/>
    <dgm:cxn modelId="{F2C26F10-57A1-43C3-94E5-7F2C2F148084}" type="presParOf" srcId="{53CABA81-8C76-4EBA-A6B1-9BF92D71C84A}" destId="{B1E32744-8917-4D7E-8797-5F6887EADEAC}" srcOrd="3" destOrd="0" presId="urn:microsoft.com/office/officeart/2005/8/layout/hProcess11"/>
    <dgm:cxn modelId="{C0E154E0-0035-4A0B-A861-9E3CFEE24E8D}" type="presParOf" srcId="{53CABA81-8C76-4EBA-A6B1-9BF92D71C84A}" destId="{7066C7B3-1DAA-42B5-8765-A1D9BC0E7307}" srcOrd="4" destOrd="0" presId="urn:microsoft.com/office/officeart/2005/8/layout/hProcess11"/>
    <dgm:cxn modelId="{E1A867F3-24A8-4C13-A2F6-6C8F104D3042}" type="presParOf" srcId="{7066C7B3-1DAA-42B5-8765-A1D9BC0E7307}" destId="{DC9E2B73-85C0-465A-86BD-8F26430D9E73}" srcOrd="0" destOrd="0" presId="urn:microsoft.com/office/officeart/2005/8/layout/hProcess11"/>
    <dgm:cxn modelId="{01DE314B-2BAA-4F8F-BBE8-2DC1F89CC3A6}" type="presParOf" srcId="{7066C7B3-1DAA-42B5-8765-A1D9BC0E7307}" destId="{F2595954-0F1B-4EF2-A85E-FEF728D92461}" srcOrd="1" destOrd="0" presId="urn:microsoft.com/office/officeart/2005/8/layout/hProcess11"/>
    <dgm:cxn modelId="{AF8EBD3A-1621-43AC-BF42-316CDCEFA95E}" type="presParOf" srcId="{7066C7B3-1DAA-42B5-8765-A1D9BC0E7307}" destId="{560229FB-51BF-43C8-B8FC-26F9624B42D8}" srcOrd="2" destOrd="0" presId="urn:microsoft.com/office/officeart/2005/8/layout/hProcess11"/>
  </dgm:cxnLst>
  <dgm:bg/>
  <dgm:whole/>
</dgm:dataModel>
</file>

<file path=ppt/diagrams/data13.xml><?xml version="1.0" encoding="utf-8"?>
<dgm:dataModel xmlns:dgm="http://schemas.openxmlformats.org/drawingml/2006/diagram" xmlns:a="http://schemas.openxmlformats.org/drawingml/2006/main">
  <dgm:ptLst>
    <dgm:pt modelId="{9DC5EFA4-E2B7-4689-AF99-4B411ECEA464}" type="doc">
      <dgm:prSet loTypeId="urn:microsoft.com/office/officeart/2005/8/layout/vList2" loCatId="list" qsTypeId="urn:microsoft.com/office/officeart/2005/8/quickstyle/simple3" qsCatId="simple" csTypeId="urn:microsoft.com/office/officeart/2005/8/colors/colorful5" csCatId="colorful"/>
      <dgm:spPr/>
      <dgm:t>
        <a:bodyPr/>
        <a:lstStyle/>
        <a:p>
          <a:endParaRPr lang="en-US"/>
        </a:p>
      </dgm:t>
    </dgm:pt>
    <dgm:pt modelId="{7A969FC1-7347-4123-99CF-5C584060DBF7}">
      <dgm:prSet/>
      <dgm:spPr/>
      <dgm:t>
        <a:bodyPr/>
        <a:lstStyle/>
        <a:p>
          <a:pPr rtl="0"/>
          <a:r>
            <a:rPr lang="en-US" dirty="0" smtClean="0"/>
            <a:t>Used best in paste form  - anticipates an excessive delay between appointments – efficacious – as long as it remains within the canal  </a:t>
          </a:r>
          <a:endParaRPr lang="en-US" dirty="0"/>
        </a:p>
      </dgm:t>
    </dgm:pt>
    <dgm:pt modelId="{B2F56BCA-7DC5-4DFC-8D6F-F27C151250F7}" type="parTrans" cxnId="{C06961B4-ABE6-46DB-B7A6-99FA1AADE795}">
      <dgm:prSet/>
      <dgm:spPr/>
      <dgm:t>
        <a:bodyPr/>
        <a:lstStyle/>
        <a:p>
          <a:endParaRPr lang="en-US"/>
        </a:p>
      </dgm:t>
    </dgm:pt>
    <dgm:pt modelId="{773CEBD1-7342-4B74-B73A-F9AF3776FC94}" type="sibTrans" cxnId="{C06961B4-ABE6-46DB-B7A6-99FA1AADE795}">
      <dgm:prSet/>
      <dgm:spPr/>
      <dgm:t>
        <a:bodyPr/>
        <a:lstStyle/>
        <a:p>
          <a:endParaRPr lang="en-US"/>
        </a:p>
      </dgm:t>
    </dgm:pt>
    <dgm:pt modelId="{9FC93BDC-72AD-4C82-87E7-914BF0C8C201}">
      <dgm:prSet/>
      <dgm:spPr/>
      <dgm:t>
        <a:bodyPr/>
        <a:lstStyle/>
        <a:p>
          <a:pPr rtl="0"/>
          <a:r>
            <a:rPr lang="en-US" dirty="0" smtClean="0"/>
            <a:t>also dissolve the pulp tissue   &amp; increases the efficacy  of </a:t>
          </a:r>
          <a:r>
            <a:rPr lang="en-US" dirty="0" err="1" smtClean="0"/>
            <a:t>NaOCL</a:t>
          </a:r>
          <a:endParaRPr lang="en-US" dirty="0"/>
        </a:p>
      </dgm:t>
    </dgm:pt>
    <dgm:pt modelId="{D7312F6C-9B88-447D-B8CE-75C4941105D1}" type="parTrans" cxnId="{DC7EB056-599C-4A1E-B269-A643D8A46079}">
      <dgm:prSet/>
      <dgm:spPr/>
      <dgm:t>
        <a:bodyPr/>
        <a:lstStyle/>
        <a:p>
          <a:endParaRPr lang="en-US"/>
        </a:p>
      </dgm:t>
    </dgm:pt>
    <dgm:pt modelId="{73505D24-2BAF-44D4-9CED-2EC742786215}" type="sibTrans" cxnId="{DC7EB056-599C-4A1E-B269-A643D8A46079}">
      <dgm:prSet/>
      <dgm:spPr/>
      <dgm:t>
        <a:bodyPr/>
        <a:lstStyle/>
        <a:p>
          <a:endParaRPr lang="en-US"/>
        </a:p>
      </dgm:t>
    </dgm:pt>
    <dgm:pt modelId="{2BBBA07B-289E-41D3-81C8-19C642F690E9}" type="pres">
      <dgm:prSet presAssocID="{9DC5EFA4-E2B7-4689-AF99-4B411ECEA464}" presName="linear" presStyleCnt="0">
        <dgm:presLayoutVars>
          <dgm:animLvl val="lvl"/>
          <dgm:resizeHandles val="exact"/>
        </dgm:presLayoutVars>
      </dgm:prSet>
      <dgm:spPr/>
      <dgm:t>
        <a:bodyPr/>
        <a:lstStyle/>
        <a:p>
          <a:endParaRPr lang="en-US"/>
        </a:p>
      </dgm:t>
    </dgm:pt>
    <dgm:pt modelId="{886D702F-55BD-47AB-8B53-28AC5FBC2527}" type="pres">
      <dgm:prSet presAssocID="{7A969FC1-7347-4123-99CF-5C584060DBF7}" presName="parentText" presStyleLbl="node1" presStyleIdx="0" presStyleCnt="2">
        <dgm:presLayoutVars>
          <dgm:chMax val="0"/>
          <dgm:bulletEnabled val="1"/>
        </dgm:presLayoutVars>
      </dgm:prSet>
      <dgm:spPr/>
      <dgm:t>
        <a:bodyPr/>
        <a:lstStyle/>
        <a:p>
          <a:endParaRPr lang="en-US"/>
        </a:p>
      </dgm:t>
    </dgm:pt>
    <dgm:pt modelId="{A1166E67-9EAA-4EBF-ACE7-8C42BAB88636}" type="pres">
      <dgm:prSet presAssocID="{773CEBD1-7342-4B74-B73A-F9AF3776FC94}" presName="spacer" presStyleCnt="0"/>
      <dgm:spPr/>
    </dgm:pt>
    <dgm:pt modelId="{67535503-F9F0-4A22-9A3D-7A460ED4D660}" type="pres">
      <dgm:prSet presAssocID="{9FC93BDC-72AD-4C82-87E7-914BF0C8C201}" presName="parentText" presStyleLbl="node1" presStyleIdx="1" presStyleCnt="2">
        <dgm:presLayoutVars>
          <dgm:chMax val="0"/>
          <dgm:bulletEnabled val="1"/>
        </dgm:presLayoutVars>
      </dgm:prSet>
      <dgm:spPr/>
      <dgm:t>
        <a:bodyPr/>
        <a:lstStyle/>
        <a:p>
          <a:endParaRPr lang="en-US"/>
        </a:p>
      </dgm:t>
    </dgm:pt>
  </dgm:ptLst>
  <dgm:cxnLst>
    <dgm:cxn modelId="{8EDD94F6-B9F0-4E63-8259-2AFD4A4A31A8}" type="presOf" srcId="{9DC5EFA4-E2B7-4689-AF99-4B411ECEA464}" destId="{2BBBA07B-289E-41D3-81C8-19C642F690E9}" srcOrd="0" destOrd="0" presId="urn:microsoft.com/office/officeart/2005/8/layout/vList2"/>
    <dgm:cxn modelId="{DC7EB056-599C-4A1E-B269-A643D8A46079}" srcId="{9DC5EFA4-E2B7-4689-AF99-4B411ECEA464}" destId="{9FC93BDC-72AD-4C82-87E7-914BF0C8C201}" srcOrd="1" destOrd="0" parTransId="{D7312F6C-9B88-447D-B8CE-75C4941105D1}" sibTransId="{73505D24-2BAF-44D4-9CED-2EC742786215}"/>
    <dgm:cxn modelId="{187EAC0C-B987-4025-B7EC-6591C1099BB2}" type="presOf" srcId="{7A969FC1-7347-4123-99CF-5C584060DBF7}" destId="{886D702F-55BD-47AB-8B53-28AC5FBC2527}" srcOrd="0" destOrd="0" presId="urn:microsoft.com/office/officeart/2005/8/layout/vList2"/>
    <dgm:cxn modelId="{C06961B4-ABE6-46DB-B7A6-99FA1AADE795}" srcId="{9DC5EFA4-E2B7-4689-AF99-4B411ECEA464}" destId="{7A969FC1-7347-4123-99CF-5C584060DBF7}" srcOrd="0" destOrd="0" parTransId="{B2F56BCA-7DC5-4DFC-8D6F-F27C151250F7}" sibTransId="{773CEBD1-7342-4B74-B73A-F9AF3776FC94}"/>
    <dgm:cxn modelId="{01476E26-88BB-44F9-9C8A-CE3438B7371E}" type="presOf" srcId="{9FC93BDC-72AD-4C82-87E7-914BF0C8C201}" destId="{67535503-F9F0-4A22-9A3D-7A460ED4D660}" srcOrd="0" destOrd="0" presId="urn:microsoft.com/office/officeart/2005/8/layout/vList2"/>
    <dgm:cxn modelId="{A4A9CA11-B5E6-456A-A98D-75C9E462CD22}" type="presParOf" srcId="{2BBBA07B-289E-41D3-81C8-19C642F690E9}" destId="{886D702F-55BD-47AB-8B53-28AC5FBC2527}" srcOrd="0" destOrd="0" presId="urn:microsoft.com/office/officeart/2005/8/layout/vList2"/>
    <dgm:cxn modelId="{C556D970-C2B5-4F6F-81CA-8C70473FE95B}" type="presParOf" srcId="{2BBBA07B-289E-41D3-81C8-19C642F690E9}" destId="{A1166E67-9EAA-4EBF-ACE7-8C42BAB88636}" srcOrd="1" destOrd="0" presId="urn:microsoft.com/office/officeart/2005/8/layout/vList2"/>
    <dgm:cxn modelId="{CB78F71A-FE34-469B-AD0F-5E830A3D55B3}" type="presParOf" srcId="{2BBBA07B-289E-41D3-81C8-19C642F690E9}" destId="{67535503-F9F0-4A22-9A3D-7A460ED4D660}" srcOrd="2" destOrd="0" presId="urn:microsoft.com/office/officeart/2005/8/layout/vList2"/>
  </dgm:cxnLst>
  <dgm:bg/>
  <dgm:whole/>
</dgm:dataModel>
</file>

<file path=ppt/diagrams/data14.xml><?xml version="1.0" encoding="utf-8"?>
<dgm:dataModel xmlns:dgm="http://schemas.openxmlformats.org/drawingml/2006/diagram" xmlns:a="http://schemas.openxmlformats.org/drawingml/2006/main">
  <dgm:ptLst>
    <dgm:pt modelId="{E2A6922A-C716-4200-BE63-2833E7279D68}" type="doc">
      <dgm:prSet loTypeId="urn:microsoft.com/office/officeart/2005/8/layout/vList2" loCatId="list" qsTypeId="urn:microsoft.com/office/officeart/2005/8/quickstyle/simple3" qsCatId="simple" csTypeId="urn:microsoft.com/office/officeart/2005/8/colors/accent6_3" csCatId="accent6"/>
      <dgm:spPr/>
      <dgm:t>
        <a:bodyPr/>
        <a:lstStyle/>
        <a:p>
          <a:endParaRPr lang="en-US"/>
        </a:p>
      </dgm:t>
    </dgm:pt>
    <dgm:pt modelId="{D36E8F02-75F5-4042-9309-5BF116F35FE8}">
      <dgm:prSet/>
      <dgm:spPr/>
      <dgm:t>
        <a:bodyPr/>
        <a:lstStyle/>
        <a:p>
          <a:pPr rtl="0"/>
          <a:r>
            <a:rPr lang="en-US" dirty="0" smtClean="0"/>
            <a:t>Calcium hydroxide can be used as a powder with various vehicles</a:t>
          </a:r>
          <a:endParaRPr lang="en-US" dirty="0"/>
        </a:p>
      </dgm:t>
    </dgm:pt>
    <dgm:pt modelId="{0DA9BDC9-2E77-402C-9825-D5774D9ADC89}" type="parTrans" cxnId="{1EC76A66-73CA-497C-8A37-BB9D9AB07531}">
      <dgm:prSet/>
      <dgm:spPr/>
      <dgm:t>
        <a:bodyPr/>
        <a:lstStyle/>
        <a:p>
          <a:endParaRPr lang="en-US"/>
        </a:p>
      </dgm:t>
    </dgm:pt>
    <dgm:pt modelId="{3707CB95-36A6-4F5C-AB38-19BAF35E1BDE}" type="sibTrans" cxnId="{1EC76A66-73CA-497C-8A37-BB9D9AB07531}">
      <dgm:prSet/>
      <dgm:spPr/>
      <dgm:t>
        <a:bodyPr/>
        <a:lstStyle/>
        <a:p>
          <a:endParaRPr lang="en-US"/>
        </a:p>
      </dgm:t>
    </dgm:pt>
    <dgm:pt modelId="{A944B19B-2C0A-48D6-A0F2-6708E2785F97}" type="pres">
      <dgm:prSet presAssocID="{E2A6922A-C716-4200-BE63-2833E7279D68}" presName="linear" presStyleCnt="0">
        <dgm:presLayoutVars>
          <dgm:animLvl val="lvl"/>
          <dgm:resizeHandles val="exact"/>
        </dgm:presLayoutVars>
      </dgm:prSet>
      <dgm:spPr/>
      <dgm:t>
        <a:bodyPr/>
        <a:lstStyle/>
        <a:p>
          <a:endParaRPr lang="en-US"/>
        </a:p>
      </dgm:t>
    </dgm:pt>
    <dgm:pt modelId="{B1949123-59FC-4D03-B741-D13502017FB8}" type="pres">
      <dgm:prSet presAssocID="{D36E8F02-75F5-4042-9309-5BF116F35FE8}" presName="parentText" presStyleLbl="node1" presStyleIdx="0" presStyleCnt="1">
        <dgm:presLayoutVars>
          <dgm:chMax val="0"/>
          <dgm:bulletEnabled val="1"/>
        </dgm:presLayoutVars>
      </dgm:prSet>
      <dgm:spPr/>
      <dgm:t>
        <a:bodyPr/>
        <a:lstStyle/>
        <a:p>
          <a:endParaRPr lang="en-US"/>
        </a:p>
      </dgm:t>
    </dgm:pt>
  </dgm:ptLst>
  <dgm:cxnLst>
    <dgm:cxn modelId="{A0A2321E-CAF8-479E-B3B9-0A42825CB76B}" type="presOf" srcId="{D36E8F02-75F5-4042-9309-5BF116F35FE8}" destId="{B1949123-59FC-4D03-B741-D13502017FB8}" srcOrd="0" destOrd="0" presId="urn:microsoft.com/office/officeart/2005/8/layout/vList2"/>
    <dgm:cxn modelId="{1EC76A66-73CA-497C-8A37-BB9D9AB07531}" srcId="{E2A6922A-C716-4200-BE63-2833E7279D68}" destId="{D36E8F02-75F5-4042-9309-5BF116F35FE8}" srcOrd="0" destOrd="0" parTransId="{0DA9BDC9-2E77-402C-9825-D5774D9ADC89}" sibTransId="{3707CB95-36A6-4F5C-AB38-19BAF35E1BDE}"/>
    <dgm:cxn modelId="{7F817BB0-D574-41A4-BFEE-C41EA2BF0207}" type="presOf" srcId="{E2A6922A-C716-4200-BE63-2833E7279D68}" destId="{A944B19B-2C0A-48D6-A0F2-6708E2785F97}" srcOrd="0" destOrd="0" presId="urn:microsoft.com/office/officeart/2005/8/layout/vList2"/>
    <dgm:cxn modelId="{AF90010A-D150-4E23-A261-8695883688B8}" type="presParOf" srcId="{A944B19B-2C0A-48D6-A0F2-6708E2785F97}" destId="{B1949123-59FC-4D03-B741-D13502017FB8}" srcOrd="0" destOrd="0" presId="urn:microsoft.com/office/officeart/2005/8/layout/vList2"/>
  </dgm:cxnLst>
  <dgm:bg/>
  <dgm:whole/>
</dgm:dataModel>
</file>

<file path=ppt/diagrams/data15.xml><?xml version="1.0" encoding="utf-8"?>
<dgm:dataModel xmlns:dgm="http://schemas.openxmlformats.org/drawingml/2006/diagram" xmlns:a="http://schemas.openxmlformats.org/drawingml/2006/main">
  <dgm:ptLst>
    <dgm:pt modelId="{72CA4E3A-A4FF-4EC4-9E4C-B66E87CC0CCF}" type="doc">
      <dgm:prSet loTypeId="urn:microsoft.com/office/officeart/2005/8/layout/default#2" loCatId="list" qsTypeId="urn:microsoft.com/office/officeart/2005/8/quickstyle/3d6" qsCatId="3D" csTypeId="urn:microsoft.com/office/officeart/2005/8/colors/colorful2" csCatId="colorful" phldr="1"/>
      <dgm:spPr/>
      <dgm:t>
        <a:bodyPr/>
        <a:lstStyle/>
        <a:p>
          <a:endParaRPr lang="en-US"/>
        </a:p>
      </dgm:t>
    </dgm:pt>
    <dgm:pt modelId="{157AAF2C-5FF7-4274-8CD9-8BB167166B12}">
      <dgm:prSet phldrT="[Text]"/>
      <dgm:spPr/>
      <dgm:t>
        <a:bodyPr/>
        <a:lstStyle/>
        <a:p>
          <a:r>
            <a:rPr lang="fr-FR" dirty="0" err="1" smtClean="0"/>
            <a:t>Aqueous</a:t>
          </a:r>
          <a:endParaRPr lang="en-US" dirty="0"/>
        </a:p>
      </dgm:t>
    </dgm:pt>
    <dgm:pt modelId="{20D531C5-A44C-4227-B694-3C2CC36D689B}" type="parTrans" cxnId="{ECDA621D-7892-4D5E-947A-025D4D0095E8}">
      <dgm:prSet/>
      <dgm:spPr/>
      <dgm:t>
        <a:bodyPr/>
        <a:lstStyle/>
        <a:p>
          <a:endParaRPr lang="en-US"/>
        </a:p>
      </dgm:t>
    </dgm:pt>
    <dgm:pt modelId="{D262DA44-6620-4362-A1E4-F3BC3F8696FE}" type="sibTrans" cxnId="{ECDA621D-7892-4D5E-947A-025D4D0095E8}">
      <dgm:prSet/>
      <dgm:spPr/>
      <dgm:t>
        <a:bodyPr/>
        <a:lstStyle/>
        <a:p>
          <a:endParaRPr lang="en-US"/>
        </a:p>
      </dgm:t>
    </dgm:pt>
    <dgm:pt modelId="{D70C8ACB-2F20-4DA1-96A0-2300D2EA0296}">
      <dgm:prSet phldrT="[Text]"/>
      <dgm:spPr/>
      <dgm:t>
        <a:bodyPr/>
        <a:lstStyle/>
        <a:p>
          <a:r>
            <a:rPr lang="fr-FR" dirty="0" smtClean="0"/>
            <a:t>Viscous</a:t>
          </a:r>
          <a:endParaRPr lang="en-US" dirty="0"/>
        </a:p>
      </dgm:t>
    </dgm:pt>
    <dgm:pt modelId="{E58C0DB8-5EAF-413B-ACDD-A6DD4713F686}" type="parTrans" cxnId="{E1CA30B8-57F9-4071-9054-11A65F392032}">
      <dgm:prSet/>
      <dgm:spPr/>
      <dgm:t>
        <a:bodyPr/>
        <a:lstStyle/>
        <a:p>
          <a:endParaRPr lang="en-US"/>
        </a:p>
      </dgm:t>
    </dgm:pt>
    <dgm:pt modelId="{14556342-2D7F-4F65-A24B-31B40367BACE}" type="sibTrans" cxnId="{E1CA30B8-57F9-4071-9054-11A65F392032}">
      <dgm:prSet/>
      <dgm:spPr/>
      <dgm:t>
        <a:bodyPr/>
        <a:lstStyle/>
        <a:p>
          <a:endParaRPr lang="en-US"/>
        </a:p>
      </dgm:t>
    </dgm:pt>
    <dgm:pt modelId="{E51396ED-7B3B-4C55-B59E-1197D0785156}">
      <dgm:prSet phldrT="[Text]"/>
      <dgm:spPr/>
      <dgm:t>
        <a:bodyPr/>
        <a:lstStyle/>
        <a:p>
          <a:r>
            <a:rPr lang="fr-FR" dirty="0" smtClean="0"/>
            <a:t>Oily </a:t>
          </a:r>
          <a:endParaRPr lang="en-US" dirty="0"/>
        </a:p>
      </dgm:t>
    </dgm:pt>
    <dgm:pt modelId="{50966E01-A4AA-40A9-AC8A-AE9D99A2B393}" type="parTrans" cxnId="{5720DD77-D7B3-4078-ADD1-DF0E45B0A398}">
      <dgm:prSet/>
      <dgm:spPr/>
      <dgm:t>
        <a:bodyPr/>
        <a:lstStyle/>
        <a:p>
          <a:endParaRPr lang="en-US"/>
        </a:p>
      </dgm:t>
    </dgm:pt>
    <dgm:pt modelId="{8A6CFD70-E856-4A81-90EF-03A807BD6185}" type="sibTrans" cxnId="{5720DD77-D7B3-4078-ADD1-DF0E45B0A398}">
      <dgm:prSet/>
      <dgm:spPr/>
      <dgm:t>
        <a:bodyPr/>
        <a:lstStyle/>
        <a:p>
          <a:endParaRPr lang="en-US"/>
        </a:p>
      </dgm:t>
    </dgm:pt>
    <dgm:pt modelId="{97C7F8FE-5D2B-4E01-B699-F211EB74F7B8}" type="pres">
      <dgm:prSet presAssocID="{72CA4E3A-A4FF-4EC4-9E4C-B66E87CC0CCF}" presName="diagram" presStyleCnt="0">
        <dgm:presLayoutVars>
          <dgm:dir/>
          <dgm:resizeHandles val="exact"/>
        </dgm:presLayoutVars>
      </dgm:prSet>
      <dgm:spPr/>
      <dgm:t>
        <a:bodyPr/>
        <a:lstStyle/>
        <a:p>
          <a:endParaRPr lang="en-US"/>
        </a:p>
      </dgm:t>
    </dgm:pt>
    <dgm:pt modelId="{4347E166-0415-4E78-AD24-1A9CA2FABC25}" type="pres">
      <dgm:prSet presAssocID="{157AAF2C-5FF7-4274-8CD9-8BB167166B12}" presName="node" presStyleLbl="node1" presStyleIdx="0" presStyleCnt="3">
        <dgm:presLayoutVars>
          <dgm:bulletEnabled val="1"/>
        </dgm:presLayoutVars>
      </dgm:prSet>
      <dgm:spPr/>
      <dgm:t>
        <a:bodyPr/>
        <a:lstStyle/>
        <a:p>
          <a:endParaRPr lang="en-US"/>
        </a:p>
      </dgm:t>
    </dgm:pt>
    <dgm:pt modelId="{037557D8-38D3-4AC2-B600-018899DDF882}" type="pres">
      <dgm:prSet presAssocID="{D262DA44-6620-4362-A1E4-F3BC3F8696FE}" presName="sibTrans" presStyleCnt="0"/>
      <dgm:spPr/>
      <dgm:t>
        <a:bodyPr/>
        <a:lstStyle/>
        <a:p>
          <a:endParaRPr lang="en-IN"/>
        </a:p>
      </dgm:t>
    </dgm:pt>
    <dgm:pt modelId="{2BC7BEAC-F2FC-4544-8A29-4E345BC21943}" type="pres">
      <dgm:prSet presAssocID="{D70C8ACB-2F20-4DA1-96A0-2300D2EA0296}" presName="node" presStyleLbl="node1" presStyleIdx="1" presStyleCnt="3">
        <dgm:presLayoutVars>
          <dgm:bulletEnabled val="1"/>
        </dgm:presLayoutVars>
      </dgm:prSet>
      <dgm:spPr/>
      <dgm:t>
        <a:bodyPr/>
        <a:lstStyle/>
        <a:p>
          <a:endParaRPr lang="en-US"/>
        </a:p>
      </dgm:t>
    </dgm:pt>
    <dgm:pt modelId="{3D915E0F-2A22-43AE-AED9-BCAC39AAF4D2}" type="pres">
      <dgm:prSet presAssocID="{14556342-2D7F-4F65-A24B-31B40367BACE}" presName="sibTrans" presStyleCnt="0"/>
      <dgm:spPr/>
      <dgm:t>
        <a:bodyPr/>
        <a:lstStyle/>
        <a:p>
          <a:endParaRPr lang="en-IN"/>
        </a:p>
      </dgm:t>
    </dgm:pt>
    <dgm:pt modelId="{865C4A9D-3E75-4A5A-9784-58C4BF498B06}" type="pres">
      <dgm:prSet presAssocID="{E51396ED-7B3B-4C55-B59E-1197D0785156}" presName="node" presStyleLbl="node1" presStyleIdx="2" presStyleCnt="3">
        <dgm:presLayoutVars>
          <dgm:bulletEnabled val="1"/>
        </dgm:presLayoutVars>
      </dgm:prSet>
      <dgm:spPr/>
      <dgm:t>
        <a:bodyPr/>
        <a:lstStyle/>
        <a:p>
          <a:endParaRPr lang="en-US"/>
        </a:p>
      </dgm:t>
    </dgm:pt>
  </dgm:ptLst>
  <dgm:cxnLst>
    <dgm:cxn modelId="{ECDA621D-7892-4D5E-947A-025D4D0095E8}" srcId="{72CA4E3A-A4FF-4EC4-9E4C-B66E87CC0CCF}" destId="{157AAF2C-5FF7-4274-8CD9-8BB167166B12}" srcOrd="0" destOrd="0" parTransId="{20D531C5-A44C-4227-B694-3C2CC36D689B}" sibTransId="{D262DA44-6620-4362-A1E4-F3BC3F8696FE}"/>
    <dgm:cxn modelId="{85C86EC7-EBB1-4A77-8C4D-EE08A5EFA19B}" type="presOf" srcId="{D70C8ACB-2F20-4DA1-96A0-2300D2EA0296}" destId="{2BC7BEAC-F2FC-4544-8A29-4E345BC21943}" srcOrd="0" destOrd="0" presId="urn:microsoft.com/office/officeart/2005/8/layout/default#2"/>
    <dgm:cxn modelId="{D03A3DF4-FAA8-4F60-B1F9-6A6A165D2E93}" type="presOf" srcId="{E51396ED-7B3B-4C55-B59E-1197D0785156}" destId="{865C4A9D-3E75-4A5A-9784-58C4BF498B06}" srcOrd="0" destOrd="0" presId="urn:microsoft.com/office/officeart/2005/8/layout/default#2"/>
    <dgm:cxn modelId="{E1CA30B8-57F9-4071-9054-11A65F392032}" srcId="{72CA4E3A-A4FF-4EC4-9E4C-B66E87CC0CCF}" destId="{D70C8ACB-2F20-4DA1-96A0-2300D2EA0296}" srcOrd="1" destOrd="0" parTransId="{E58C0DB8-5EAF-413B-ACDD-A6DD4713F686}" sibTransId="{14556342-2D7F-4F65-A24B-31B40367BACE}"/>
    <dgm:cxn modelId="{6157A8E2-AD90-4C0F-8F75-A42F4BC530B9}" type="presOf" srcId="{72CA4E3A-A4FF-4EC4-9E4C-B66E87CC0CCF}" destId="{97C7F8FE-5D2B-4E01-B699-F211EB74F7B8}" srcOrd="0" destOrd="0" presId="urn:microsoft.com/office/officeart/2005/8/layout/default#2"/>
    <dgm:cxn modelId="{5720DD77-D7B3-4078-ADD1-DF0E45B0A398}" srcId="{72CA4E3A-A4FF-4EC4-9E4C-B66E87CC0CCF}" destId="{E51396ED-7B3B-4C55-B59E-1197D0785156}" srcOrd="2" destOrd="0" parTransId="{50966E01-A4AA-40A9-AC8A-AE9D99A2B393}" sibTransId="{8A6CFD70-E856-4A81-90EF-03A807BD6185}"/>
    <dgm:cxn modelId="{6F4C0492-93C7-406B-B890-DFC5261F36AE}" type="presOf" srcId="{157AAF2C-5FF7-4274-8CD9-8BB167166B12}" destId="{4347E166-0415-4E78-AD24-1A9CA2FABC25}" srcOrd="0" destOrd="0" presId="urn:microsoft.com/office/officeart/2005/8/layout/default#2"/>
    <dgm:cxn modelId="{F1FC3BCB-9CD3-4345-93D1-5CCD2879DCDD}" type="presParOf" srcId="{97C7F8FE-5D2B-4E01-B699-F211EB74F7B8}" destId="{4347E166-0415-4E78-AD24-1A9CA2FABC25}" srcOrd="0" destOrd="0" presId="urn:microsoft.com/office/officeart/2005/8/layout/default#2"/>
    <dgm:cxn modelId="{E3747F29-2A46-4F07-A1DD-0875AD22C954}" type="presParOf" srcId="{97C7F8FE-5D2B-4E01-B699-F211EB74F7B8}" destId="{037557D8-38D3-4AC2-B600-018899DDF882}" srcOrd="1" destOrd="0" presId="urn:microsoft.com/office/officeart/2005/8/layout/default#2"/>
    <dgm:cxn modelId="{B47876CA-D7FE-4442-AE4E-E6A190A7B7A7}" type="presParOf" srcId="{97C7F8FE-5D2B-4E01-B699-F211EB74F7B8}" destId="{2BC7BEAC-F2FC-4544-8A29-4E345BC21943}" srcOrd="2" destOrd="0" presId="urn:microsoft.com/office/officeart/2005/8/layout/default#2"/>
    <dgm:cxn modelId="{6F3C5157-5D59-40F2-A856-8C5717A29847}" type="presParOf" srcId="{97C7F8FE-5D2B-4E01-B699-F211EB74F7B8}" destId="{3D915E0F-2A22-43AE-AED9-BCAC39AAF4D2}" srcOrd="3" destOrd="0" presId="urn:microsoft.com/office/officeart/2005/8/layout/default#2"/>
    <dgm:cxn modelId="{477CFED0-ABAE-476B-BF77-79F0D9F1445F}" type="presParOf" srcId="{97C7F8FE-5D2B-4E01-B699-F211EB74F7B8}" destId="{865C4A9D-3E75-4A5A-9784-58C4BF498B06}" srcOrd="4" destOrd="0" presId="urn:microsoft.com/office/officeart/2005/8/layout/default#2"/>
  </dgm:cxnLst>
  <dgm:bg/>
  <dgm:whole>
    <a:ln w="15875"/>
  </dgm:whole>
</dgm:dataModel>
</file>

<file path=ppt/diagrams/data16.xml><?xml version="1.0" encoding="utf-8"?>
<dgm:dataModel xmlns:dgm="http://schemas.openxmlformats.org/drawingml/2006/diagram" xmlns:a="http://schemas.openxmlformats.org/drawingml/2006/main">
  <dgm:ptLst>
    <dgm:pt modelId="{2597F082-8888-4FE5-A942-B24C3F003D80}" type="doc">
      <dgm:prSet loTypeId="urn:microsoft.com/office/officeart/2005/8/layout/vList2" loCatId="list" qsTypeId="urn:microsoft.com/office/officeart/2005/8/quickstyle/simple3" qsCatId="simple" csTypeId="urn:microsoft.com/office/officeart/2005/8/colors/colorful2" csCatId="colorful"/>
      <dgm:spPr/>
      <dgm:t>
        <a:bodyPr/>
        <a:lstStyle/>
        <a:p>
          <a:endParaRPr lang="en-US"/>
        </a:p>
      </dgm:t>
    </dgm:pt>
    <dgm:pt modelId="{BA673E8C-5F7C-4385-B75E-EE833992949C}">
      <dgm:prSet/>
      <dgm:spPr/>
      <dgm:t>
        <a:bodyPr/>
        <a:lstStyle/>
        <a:p>
          <a:pPr rtl="0"/>
          <a:r>
            <a:rPr lang="en-US" dirty="0" smtClean="0"/>
            <a:t>52.54 % Ca(OH)2 in 32-37% GP</a:t>
          </a:r>
          <a:endParaRPr lang="en-US" dirty="0"/>
        </a:p>
      </dgm:t>
    </dgm:pt>
    <dgm:pt modelId="{D197F53A-9E83-40A1-855F-103A6E918542}" type="parTrans" cxnId="{76924553-346F-4D80-A695-BA44476AD674}">
      <dgm:prSet/>
      <dgm:spPr/>
      <dgm:t>
        <a:bodyPr/>
        <a:lstStyle/>
        <a:p>
          <a:endParaRPr lang="en-US"/>
        </a:p>
      </dgm:t>
    </dgm:pt>
    <dgm:pt modelId="{5CB8D406-64D8-4CF6-AA56-6155AB079F1D}" type="sibTrans" cxnId="{76924553-346F-4D80-A695-BA44476AD674}">
      <dgm:prSet/>
      <dgm:spPr/>
      <dgm:t>
        <a:bodyPr/>
        <a:lstStyle/>
        <a:p>
          <a:endParaRPr lang="en-US"/>
        </a:p>
      </dgm:t>
    </dgm:pt>
    <dgm:pt modelId="{2693B3DB-C483-4FD9-B09F-E6DECBCACE40}">
      <dgm:prSet/>
      <dgm:spPr/>
      <dgm:t>
        <a:bodyPr/>
        <a:lstStyle/>
        <a:p>
          <a:pPr rtl="0"/>
          <a:r>
            <a:rPr lang="en-US" dirty="0" smtClean="0"/>
            <a:t>Contains  </a:t>
          </a:r>
          <a:r>
            <a:rPr lang="en-US" dirty="0" err="1" smtClean="0"/>
            <a:t>tensides</a:t>
          </a:r>
          <a:r>
            <a:rPr lang="en-US" dirty="0" smtClean="0"/>
            <a:t> – reduces – surface tension</a:t>
          </a:r>
          <a:endParaRPr lang="en-US" dirty="0"/>
        </a:p>
      </dgm:t>
    </dgm:pt>
    <dgm:pt modelId="{88F03D07-3013-4BD0-BFD2-8AEE18D86E79}" type="parTrans" cxnId="{D222571A-7CB8-497E-8690-9CA03A6F927F}">
      <dgm:prSet/>
      <dgm:spPr/>
      <dgm:t>
        <a:bodyPr/>
        <a:lstStyle/>
        <a:p>
          <a:endParaRPr lang="en-US"/>
        </a:p>
      </dgm:t>
    </dgm:pt>
    <dgm:pt modelId="{D6C13C91-FDAA-4CD8-A891-48B69E4468D0}" type="sibTrans" cxnId="{D222571A-7CB8-497E-8690-9CA03A6F927F}">
      <dgm:prSet/>
      <dgm:spPr/>
      <dgm:t>
        <a:bodyPr/>
        <a:lstStyle/>
        <a:p>
          <a:endParaRPr lang="en-US"/>
        </a:p>
      </dgm:t>
    </dgm:pt>
    <dgm:pt modelId="{FE1B8F78-48CA-454E-BF39-38AEBEE9E3DC}">
      <dgm:prSet/>
      <dgm:spPr/>
      <dgm:t>
        <a:bodyPr/>
        <a:lstStyle/>
        <a:p>
          <a:pPr rtl="0"/>
          <a:r>
            <a:rPr lang="en-US" dirty="0" smtClean="0"/>
            <a:t>3 fold higher release than active points due to highly water soluble  components like </a:t>
          </a:r>
          <a:r>
            <a:rPr lang="en-US" dirty="0" err="1" smtClean="0"/>
            <a:t>tensides</a:t>
          </a:r>
          <a:r>
            <a:rPr lang="en-US" dirty="0" smtClean="0"/>
            <a:t>  &amp; </a:t>
          </a:r>
          <a:r>
            <a:rPr lang="en-US" dirty="0" err="1" smtClean="0"/>
            <a:t>NaCL</a:t>
          </a:r>
          <a:endParaRPr lang="en-US" dirty="0"/>
        </a:p>
      </dgm:t>
    </dgm:pt>
    <dgm:pt modelId="{5C1304C9-140A-4192-A614-D786FEA783DD}" type="parTrans" cxnId="{04D4CB9A-48FB-4EFA-BE5F-15D303DC105C}">
      <dgm:prSet/>
      <dgm:spPr/>
      <dgm:t>
        <a:bodyPr/>
        <a:lstStyle/>
        <a:p>
          <a:endParaRPr lang="en-US"/>
        </a:p>
      </dgm:t>
    </dgm:pt>
    <dgm:pt modelId="{129F370C-6809-4435-91FE-549D3824EAB6}" type="sibTrans" cxnId="{04D4CB9A-48FB-4EFA-BE5F-15D303DC105C}">
      <dgm:prSet/>
      <dgm:spPr/>
      <dgm:t>
        <a:bodyPr/>
        <a:lstStyle/>
        <a:p>
          <a:endParaRPr lang="en-US"/>
        </a:p>
      </dgm:t>
    </dgm:pt>
    <dgm:pt modelId="{3216900D-9809-45DF-9B63-A55A28DFCE03}">
      <dgm:prSet/>
      <dgm:spPr/>
      <dgm:t>
        <a:bodyPr/>
        <a:lstStyle/>
        <a:p>
          <a:pPr rtl="0"/>
          <a:r>
            <a:rPr lang="en-US" dirty="0" smtClean="0"/>
            <a:t>Superior pH values </a:t>
          </a:r>
          <a:endParaRPr lang="en-US" dirty="0"/>
        </a:p>
      </dgm:t>
    </dgm:pt>
    <dgm:pt modelId="{BB26B40D-B550-48DB-8161-F7330BA662A0}" type="parTrans" cxnId="{F5646ED7-0103-4E81-8ED3-08777A7F2D95}">
      <dgm:prSet/>
      <dgm:spPr/>
      <dgm:t>
        <a:bodyPr/>
        <a:lstStyle/>
        <a:p>
          <a:endParaRPr lang="en-US"/>
        </a:p>
      </dgm:t>
    </dgm:pt>
    <dgm:pt modelId="{7ACB048E-2B36-4250-B661-26201E05ED90}" type="sibTrans" cxnId="{F5646ED7-0103-4E81-8ED3-08777A7F2D95}">
      <dgm:prSet/>
      <dgm:spPr/>
      <dgm:t>
        <a:bodyPr/>
        <a:lstStyle/>
        <a:p>
          <a:endParaRPr lang="en-US"/>
        </a:p>
      </dgm:t>
    </dgm:pt>
    <dgm:pt modelId="{38D6B651-BCEB-4E5F-9E7B-C7AEAC32626D}">
      <dgm:prSet/>
      <dgm:spPr/>
      <dgm:t>
        <a:bodyPr/>
        <a:lstStyle/>
        <a:p>
          <a:pPr rtl="0"/>
          <a:r>
            <a:rPr lang="en-US" dirty="0" smtClean="0"/>
            <a:t>Increased </a:t>
          </a:r>
          <a:r>
            <a:rPr lang="en-US" dirty="0" err="1" smtClean="0"/>
            <a:t>wettability</a:t>
          </a:r>
          <a:r>
            <a:rPr lang="en-US" dirty="0" smtClean="0"/>
            <a:t> of canal surfaces </a:t>
          </a:r>
          <a:endParaRPr lang="en-US" dirty="0"/>
        </a:p>
      </dgm:t>
    </dgm:pt>
    <dgm:pt modelId="{7089BA02-C538-4293-B059-DF6980C76F9F}" type="parTrans" cxnId="{E0163B9F-9FFC-4B9E-BCD7-B4F1F3CC9242}">
      <dgm:prSet/>
      <dgm:spPr/>
      <dgm:t>
        <a:bodyPr/>
        <a:lstStyle/>
        <a:p>
          <a:endParaRPr lang="en-US"/>
        </a:p>
      </dgm:t>
    </dgm:pt>
    <dgm:pt modelId="{0B5B7F66-1B24-4AB8-BB46-E3A3DDA9F041}" type="sibTrans" cxnId="{E0163B9F-9FFC-4B9E-BCD7-B4F1F3CC9242}">
      <dgm:prSet/>
      <dgm:spPr/>
      <dgm:t>
        <a:bodyPr/>
        <a:lstStyle/>
        <a:p>
          <a:endParaRPr lang="en-US"/>
        </a:p>
      </dgm:t>
    </dgm:pt>
    <dgm:pt modelId="{B6A87F96-5A78-4361-B7A4-7A8F9C68531C}">
      <dgm:prSet/>
      <dgm:spPr/>
      <dgm:t>
        <a:bodyPr/>
        <a:lstStyle/>
        <a:p>
          <a:pPr rtl="0"/>
          <a:r>
            <a:rPr lang="en-US" dirty="0" smtClean="0"/>
            <a:t>Increased release of </a:t>
          </a:r>
          <a:r>
            <a:rPr lang="en-US" dirty="0" err="1" smtClean="0"/>
            <a:t>ZnO</a:t>
          </a:r>
          <a:r>
            <a:rPr lang="en-US" dirty="0" smtClean="0"/>
            <a:t> compared to normal GP  - increasing antibacterial property  </a:t>
          </a:r>
          <a:endParaRPr lang="en-US" dirty="0"/>
        </a:p>
      </dgm:t>
    </dgm:pt>
    <dgm:pt modelId="{13424C70-D7D3-435E-A5BE-0CF4FF1991A2}" type="parTrans" cxnId="{3C20321C-F76A-49BD-A26E-42B983246FDF}">
      <dgm:prSet/>
      <dgm:spPr/>
      <dgm:t>
        <a:bodyPr/>
        <a:lstStyle/>
        <a:p>
          <a:endParaRPr lang="en-US"/>
        </a:p>
      </dgm:t>
    </dgm:pt>
    <dgm:pt modelId="{9B48D09B-075D-4C1A-97C9-6148E6B0B2E3}" type="sibTrans" cxnId="{3C20321C-F76A-49BD-A26E-42B983246FDF}">
      <dgm:prSet/>
      <dgm:spPr/>
      <dgm:t>
        <a:bodyPr/>
        <a:lstStyle/>
        <a:p>
          <a:endParaRPr lang="en-US"/>
        </a:p>
      </dgm:t>
    </dgm:pt>
    <dgm:pt modelId="{55F987A7-6E99-407D-BB3F-4B38F9DFBB48}">
      <dgm:prSet/>
      <dgm:spPr/>
      <dgm:t>
        <a:bodyPr/>
        <a:lstStyle/>
        <a:p>
          <a:pPr rtl="0"/>
          <a:r>
            <a:rPr lang="en-US" dirty="0" smtClean="0"/>
            <a:t>Superior pH values </a:t>
          </a:r>
          <a:endParaRPr lang="en-US" dirty="0"/>
        </a:p>
      </dgm:t>
    </dgm:pt>
    <dgm:pt modelId="{C9BCD2D8-0D80-44E7-A661-E251928B7AA0}" type="parTrans" cxnId="{29994F6B-4695-457C-BEBB-B5E71BD564BB}">
      <dgm:prSet/>
      <dgm:spPr/>
      <dgm:t>
        <a:bodyPr/>
        <a:lstStyle/>
        <a:p>
          <a:endParaRPr lang="en-US"/>
        </a:p>
      </dgm:t>
    </dgm:pt>
    <dgm:pt modelId="{A51B0580-6BB9-43F1-8F77-33F6549A3382}" type="sibTrans" cxnId="{29994F6B-4695-457C-BEBB-B5E71BD564BB}">
      <dgm:prSet/>
      <dgm:spPr/>
      <dgm:t>
        <a:bodyPr/>
        <a:lstStyle/>
        <a:p>
          <a:endParaRPr lang="en-US"/>
        </a:p>
      </dgm:t>
    </dgm:pt>
    <dgm:pt modelId="{564C803A-533F-4D87-B9B8-A4CA7532BA65}">
      <dgm:prSet/>
      <dgm:spPr/>
      <dgm:t>
        <a:bodyPr/>
        <a:lstStyle/>
        <a:p>
          <a:pPr rtl="0"/>
          <a:r>
            <a:rPr lang="en-US" dirty="0" smtClean="0"/>
            <a:t>Increased </a:t>
          </a:r>
          <a:r>
            <a:rPr lang="en-US" dirty="0" err="1" smtClean="0"/>
            <a:t>wettability</a:t>
          </a:r>
          <a:r>
            <a:rPr lang="en-US" dirty="0" smtClean="0"/>
            <a:t> of canal surfaces</a:t>
          </a:r>
          <a:endParaRPr lang="en-US" dirty="0"/>
        </a:p>
      </dgm:t>
    </dgm:pt>
    <dgm:pt modelId="{8DC5CE4A-9CD5-4114-A89F-BACAD990752C}" type="parTrans" cxnId="{90629394-1924-4894-BE07-F19D3CC25F02}">
      <dgm:prSet/>
      <dgm:spPr/>
      <dgm:t>
        <a:bodyPr/>
        <a:lstStyle/>
        <a:p>
          <a:endParaRPr lang="en-US"/>
        </a:p>
      </dgm:t>
    </dgm:pt>
    <dgm:pt modelId="{04831E4A-C52C-4207-9AB1-616918C53EFC}" type="sibTrans" cxnId="{90629394-1924-4894-BE07-F19D3CC25F02}">
      <dgm:prSet/>
      <dgm:spPr/>
      <dgm:t>
        <a:bodyPr/>
        <a:lstStyle/>
        <a:p>
          <a:endParaRPr lang="en-US"/>
        </a:p>
      </dgm:t>
    </dgm:pt>
    <dgm:pt modelId="{EA5E511C-1D92-4C94-93E2-074E03A80379}">
      <dgm:prSet/>
      <dgm:spPr/>
      <dgm:t>
        <a:bodyPr/>
        <a:lstStyle/>
        <a:p>
          <a:pPr rtl="0"/>
          <a:r>
            <a:rPr lang="en-US" dirty="0" smtClean="0"/>
            <a:t>Increased release of </a:t>
          </a:r>
          <a:r>
            <a:rPr lang="en-US" dirty="0" err="1" smtClean="0"/>
            <a:t>ZnO</a:t>
          </a:r>
          <a:r>
            <a:rPr lang="en-US" dirty="0" smtClean="0"/>
            <a:t> compared to normal GP thus increasing antibacterial property </a:t>
          </a:r>
          <a:endParaRPr lang="en-US" dirty="0"/>
        </a:p>
      </dgm:t>
    </dgm:pt>
    <dgm:pt modelId="{4ADB424E-BD18-4473-834B-34FB4AF5BD6B}" type="parTrans" cxnId="{3F330670-A661-410F-A86B-5DC29BDC0A64}">
      <dgm:prSet/>
      <dgm:spPr/>
      <dgm:t>
        <a:bodyPr/>
        <a:lstStyle/>
        <a:p>
          <a:endParaRPr lang="en-US"/>
        </a:p>
      </dgm:t>
    </dgm:pt>
    <dgm:pt modelId="{165F8CB8-6B1A-4429-9C70-30893F96DAD0}" type="sibTrans" cxnId="{3F330670-A661-410F-A86B-5DC29BDC0A64}">
      <dgm:prSet/>
      <dgm:spPr/>
      <dgm:t>
        <a:bodyPr/>
        <a:lstStyle/>
        <a:p>
          <a:endParaRPr lang="en-US"/>
        </a:p>
      </dgm:t>
    </dgm:pt>
    <dgm:pt modelId="{626ACC7D-B656-489C-81FB-DF3F1ADC30D7}">
      <dgm:prSet/>
      <dgm:spPr/>
      <dgm:t>
        <a:bodyPr/>
        <a:lstStyle/>
        <a:p>
          <a:pPr rtl="0"/>
          <a:r>
            <a:rPr lang="en-US" dirty="0" smtClean="0"/>
            <a:t>Sustained alkaline pH for 7 days </a:t>
          </a:r>
          <a:endParaRPr lang="en-US" dirty="0"/>
        </a:p>
      </dgm:t>
    </dgm:pt>
    <dgm:pt modelId="{C1C544E0-5D09-4C64-B6FE-B44B7BA4BC51}" type="parTrans" cxnId="{97FF465E-BEE1-468F-9CB6-B210046B4E3A}">
      <dgm:prSet/>
      <dgm:spPr/>
      <dgm:t>
        <a:bodyPr/>
        <a:lstStyle/>
        <a:p>
          <a:endParaRPr lang="en-US"/>
        </a:p>
      </dgm:t>
    </dgm:pt>
    <dgm:pt modelId="{90FC4AA8-3282-4E4B-8044-984F328D4692}" type="sibTrans" cxnId="{97FF465E-BEE1-468F-9CB6-B210046B4E3A}">
      <dgm:prSet/>
      <dgm:spPr/>
      <dgm:t>
        <a:bodyPr/>
        <a:lstStyle/>
        <a:p>
          <a:endParaRPr lang="en-US"/>
        </a:p>
      </dgm:t>
    </dgm:pt>
    <dgm:pt modelId="{89C951C2-C388-45F7-A839-B5A8A79746BD}">
      <dgm:prSet/>
      <dgm:spPr/>
      <dgm:t>
        <a:bodyPr/>
        <a:lstStyle/>
        <a:p>
          <a:pPr rtl="0"/>
          <a:r>
            <a:rPr lang="en-US" dirty="0" smtClean="0"/>
            <a:t>Average treatment time – 1-3 weeks </a:t>
          </a:r>
          <a:endParaRPr lang="en-US" dirty="0"/>
        </a:p>
      </dgm:t>
    </dgm:pt>
    <dgm:pt modelId="{FC2A32DB-9D62-4FDA-864E-E683831DE3F2}" type="parTrans" cxnId="{75EEA43B-CE3B-4C0D-9F04-F3E908C52E91}">
      <dgm:prSet/>
      <dgm:spPr/>
      <dgm:t>
        <a:bodyPr/>
        <a:lstStyle/>
        <a:p>
          <a:endParaRPr lang="en-US"/>
        </a:p>
      </dgm:t>
    </dgm:pt>
    <dgm:pt modelId="{9BC401A8-EFC5-4004-8905-42DC18A1B09E}" type="sibTrans" cxnId="{75EEA43B-CE3B-4C0D-9F04-F3E908C52E91}">
      <dgm:prSet/>
      <dgm:spPr/>
      <dgm:t>
        <a:bodyPr/>
        <a:lstStyle/>
        <a:p>
          <a:endParaRPr lang="en-US"/>
        </a:p>
      </dgm:t>
    </dgm:pt>
    <dgm:pt modelId="{94217896-7DA4-4342-84D8-C1B55054AE1E}" type="pres">
      <dgm:prSet presAssocID="{2597F082-8888-4FE5-A942-B24C3F003D80}" presName="linear" presStyleCnt="0">
        <dgm:presLayoutVars>
          <dgm:animLvl val="lvl"/>
          <dgm:resizeHandles val="exact"/>
        </dgm:presLayoutVars>
      </dgm:prSet>
      <dgm:spPr/>
      <dgm:t>
        <a:bodyPr/>
        <a:lstStyle/>
        <a:p>
          <a:endParaRPr lang="en-US"/>
        </a:p>
      </dgm:t>
    </dgm:pt>
    <dgm:pt modelId="{9873CDAD-574D-49ED-8D59-DA29FFAB08C6}" type="pres">
      <dgm:prSet presAssocID="{BA673E8C-5F7C-4385-B75E-EE833992949C}" presName="parentText" presStyleLbl="node1" presStyleIdx="0" presStyleCnt="11" custLinFactNeighborY="25846">
        <dgm:presLayoutVars>
          <dgm:chMax val="0"/>
          <dgm:bulletEnabled val="1"/>
        </dgm:presLayoutVars>
      </dgm:prSet>
      <dgm:spPr/>
      <dgm:t>
        <a:bodyPr/>
        <a:lstStyle/>
        <a:p>
          <a:endParaRPr lang="en-US"/>
        </a:p>
      </dgm:t>
    </dgm:pt>
    <dgm:pt modelId="{69966881-A49E-482A-9D88-3BF16452EA7C}" type="pres">
      <dgm:prSet presAssocID="{5CB8D406-64D8-4CF6-AA56-6155AB079F1D}" presName="spacer" presStyleCnt="0"/>
      <dgm:spPr/>
    </dgm:pt>
    <dgm:pt modelId="{EB75512F-F0C4-4253-85F0-5583435FD7EC}" type="pres">
      <dgm:prSet presAssocID="{2693B3DB-C483-4FD9-B09F-E6DECBCACE40}" presName="parentText" presStyleLbl="node1" presStyleIdx="1" presStyleCnt="11">
        <dgm:presLayoutVars>
          <dgm:chMax val="0"/>
          <dgm:bulletEnabled val="1"/>
        </dgm:presLayoutVars>
      </dgm:prSet>
      <dgm:spPr/>
      <dgm:t>
        <a:bodyPr/>
        <a:lstStyle/>
        <a:p>
          <a:endParaRPr lang="en-US"/>
        </a:p>
      </dgm:t>
    </dgm:pt>
    <dgm:pt modelId="{D0AFD51C-2A3F-400A-8E88-BC8D416750D2}" type="pres">
      <dgm:prSet presAssocID="{D6C13C91-FDAA-4CD8-A891-48B69E4468D0}" presName="spacer" presStyleCnt="0"/>
      <dgm:spPr/>
    </dgm:pt>
    <dgm:pt modelId="{8CA8D6BB-CB69-421F-8DE7-04D0E4FC56F8}" type="pres">
      <dgm:prSet presAssocID="{FE1B8F78-48CA-454E-BF39-38AEBEE9E3DC}" presName="parentText" presStyleLbl="node1" presStyleIdx="2" presStyleCnt="11">
        <dgm:presLayoutVars>
          <dgm:chMax val="0"/>
          <dgm:bulletEnabled val="1"/>
        </dgm:presLayoutVars>
      </dgm:prSet>
      <dgm:spPr/>
      <dgm:t>
        <a:bodyPr/>
        <a:lstStyle/>
        <a:p>
          <a:endParaRPr lang="en-US"/>
        </a:p>
      </dgm:t>
    </dgm:pt>
    <dgm:pt modelId="{321D4D55-B2B8-4B18-91F0-59E2251371A4}" type="pres">
      <dgm:prSet presAssocID="{129F370C-6809-4435-91FE-549D3824EAB6}" presName="spacer" presStyleCnt="0"/>
      <dgm:spPr/>
    </dgm:pt>
    <dgm:pt modelId="{19BA7426-151D-4B59-B1B3-F5ECFEEB0D06}" type="pres">
      <dgm:prSet presAssocID="{3216900D-9809-45DF-9B63-A55A28DFCE03}" presName="parentText" presStyleLbl="node1" presStyleIdx="3" presStyleCnt="11">
        <dgm:presLayoutVars>
          <dgm:chMax val="0"/>
          <dgm:bulletEnabled val="1"/>
        </dgm:presLayoutVars>
      </dgm:prSet>
      <dgm:spPr/>
      <dgm:t>
        <a:bodyPr/>
        <a:lstStyle/>
        <a:p>
          <a:endParaRPr lang="en-US"/>
        </a:p>
      </dgm:t>
    </dgm:pt>
    <dgm:pt modelId="{4C3F8B49-4AEE-4AE0-B719-801F16987EEA}" type="pres">
      <dgm:prSet presAssocID="{7ACB048E-2B36-4250-B661-26201E05ED90}" presName="spacer" presStyleCnt="0"/>
      <dgm:spPr/>
    </dgm:pt>
    <dgm:pt modelId="{71B397D0-7D30-44A9-91C1-006B1E3A70D0}" type="pres">
      <dgm:prSet presAssocID="{38D6B651-BCEB-4E5F-9E7B-C7AEAC32626D}" presName="parentText" presStyleLbl="node1" presStyleIdx="4" presStyleCnt="11">
        <dgm:presLayoutVars>
          <dgm:chMax val="0"/>
          <dgm:bulletEnabled val="1"/>
        </dgm:presLayoutVars>
      </dgm:prSet>
      <dgm:spPr/>
      <dgm:t>
        <a:bodyPr/>
        <a:lstStyle/>
        <a:p>
          <a:endParaRPr lang="en-US"/>
        </a:p>
      </dgm:t>
    </dgm:pt>
    <dgm:pt modelId="{E03358FC-69A2-49A4-A8F5-ED85C28FA80E}" type="pres">
      <dgm:prSet presAssocID="{0B5B7F66-1B24-4AB8-BB46-E3A3DDA9F041}" presName="spacer" presStyleCnt="0"/>
      <dgm:spPr/>
    </dgm:pt>
    <dgm:pt modelId="{BB222E7E-AE02-446E-B0E3-48BD5CC3DC53}" type="pres">
      <dgm:prSet presAssocID="{B6A87F96-5A78-4361-B7A4-7A8F9C68531C}" presName="parentText" presStyleLbl="node1" presStyleIdx="5" presStyleCnt="11">
        <dgm:presLayoutVars>
          <dgm:chMax val="0"/>
          <dgm:bulletEnabled val="1"/>
        </dgm:presLayoutVars>
      </dgm:prSet>
      <dgm:spPr/>
      <dgm:t>
        <a:bodyPr/>
        <a:lstStyle/>
        <a:p>
          <a:endParaRPr lang="en-US"/>
        </a:p>
      </dgm:t>
    </dgm:pt>
    <dgm:pt modelId="{A577A7AE-76A3-4768-A084-DAACBF5E2C96}" type="pres">
      <dgm:prSet presAssocID="{9B48D09B-075D-4C1A-97C9-6148E6B0B2E3}" presName="spacer" presStyleCnt="0"/>
      <dgm:spPr/>
    </dgm:pt>
    <dgm:pt modelId="{7B609169-298A-4B7A-8886-97297DB8E86C}" type="pres">
      <dgm:prSet presAssocID="{55F987A7-6E99-407D-BB3F-4B38F9DFBB48}" presName="parentText" presStyleLbl="node1" presStyleIdx="6" presStyleCnt="11">
        <dgm:presLayoutVars>
          <dgm:chMax val="0"/>
          <dgm:bulletEnabled val="1"/>
        </dgm:presLayoutVars>
      </dgm:prSet>
      <dgm:spPr/>
      <dgm:t>
        <a:bodyPr/>
        <a:lstStyle/>
        <a:p>
          <a:endParaRPr lang="en-US"/>
        </a:p>
      </dgm:t>
    </dgm:pt>
    <dgm:pt modelId="{11CFCBEE-C3D5-47DD-81FF-E5C335025F6D}" type="pres">
      <dgm:prSet presAssocID="{A51B0580-6BB9-43F1-8F77-33F6549A3382}" presName="spacer" presStyleCnt="0"/>
      <dgm:spPr/>
    </dgm:pt>
    <dgm:pt modelId="{4F96E6CD-CACA-4825-9974-8262FBC1EAF4}" type="pres">
      <dgm:prSet presAssocID="{564C803A-533F-4D87-B9B8-A4CA7532BA65}" presName="parentText" presStyleLbl="node1" presStyleIdx="7" presStyleCnt="11">
        <dgm:presLayoutVars>
          <dgm:chMax val="0"/>
          <dgm:bulletEnabled val="1"/>
        </dgm:presLayoutVars>
      </dgm:prSet>
      <dgm:spPr/>
      <dgm:t>
        <a:bodyPr/>
        <a:lstStyle/>
        <a:p>
          <a:endParaRPr lang="en-US"/>
        </a:p>
      </dgm:t>
    </dgm:pt>
    <dgm:pt modelId="{D219580D-EE76-4E32-A3E0-E05EB5F4FE82}" type="pres">
      <dgm:prSet presAssocID="{04831E4A-C52C-4207-9AB1-616918C53EFC}" presName="spacer" presStyleCnt="0"/>
      <dgm:spPr/>
    </dgm:pt>
    <dgm:pt modelId="{D9953CEA-0261-4F9D-97F7-198621E7D3A7}" type="pres">
      <dgm:prSet presAssocID="{EA5E511C-1D92-4C94-93E2-074E03A80379}" presName="parentText" presStyleLbl="node1" presStyleIdx="8" presStyleCnt="11">
        <dgm:presLayoutVars>
          <dgm:chMax val="0"/>
          <dgm:bulletEnabled val="1"/>
        </dgm:presLayoutVars>
      </dgm:prSet>
      <dgm:spPr/>
      <dgm:t>
        <a:bodyPr/>
        <a:lstStyle/>
        <a:p>
          <a:endParaRPr lang="en-US"/>
        </a:p>
      </dgm:t>
    </dgm:pt>
    <dgm:pt modelId="{1C35C744-2C2A-4FCF-8123-A2892EBAE5FA}" type="pres">
      <dgm:prSet presAssocID="{165F8CB8-6B1A-4429-9C70-30893F96DAD0}" presName="spacer" presStyleCnt="0"/>
      <dgm:spPr/>
    </dgm:pt>
    <dgm:pt modelId="{FE8859CC-4E66-4F04-84D9-0BFEAA772E05}" type="pres">
      <dgm:prSet presAssocID="{626ACC7D-B656-489C-81FB-DF3F1ADC30D7}" presName="parentText" presStyleLbl="node1" presStyleIdx="9" presStyleCnt="11">
        <dgm:presLayoutVars>
          <dgm:chMax val="0"/>
          <dgm:bulletEnabled val="1"/>
        </dgm:presLayoutVars>
      </dgm:prSet>
      <dgm:spPr/>
      <dgm:t>
        <a:bodyPr/>
        <a:lstStyle/>
        <a:p>
          <a:endParaRPr lang="en-US"/>
        </a:p>
      </dgm:t>
    </dgm:pt>
    <dgm:pt modelId="{7288994E-893D-47E3-B2D3-DC54E72E910A}" type="pres">
      <dgm:prSet presAssocID="{90FC4AA8-3282-4E4B-8044-984F328D4692}" presName="spacer" presStyleCnt="0"/>
      <dgm:spPr/>
    </dgm:pt>
    <dgm:pt modelId="{8C398309-D685-4B38-B21E-BED304B2FBDC}" type="pres">
      <dgm:prSet presAssocID="{89C951C2-C388-45F7-A839-B5A8A79746BD}" presName="parentText" presStyleLbl="node1" presStyleIdx="10" presStyleCnt="11">
        <dgm:presLayoutVars>
          <dgm:chMax val="0"/>
          <dgm:bulletEnabled val="1"/>
        </dgm:presLayoutVars>
      </dgm:prSet>
      <dgm:spPr/>
      <dgm:t>
        <a:bodyPr/>
        <a:lstStyle/>
        <a:p>
          <a:endParaRPr lang="en-US"/>
        </a:p>
      </dgm:t>
    </dgm:pt>
  </dgm:ptLst>
  <dgm:cxnLst>
    <dgm:cxn modelId="{76924553-346F-4D80-A695-BA44476AD674}" srcId="{2597F082-8888-4FE5-A942-B24C3F003D80}" destId="{BA673E8C-5F7C-4385-B75E-EE833992949C}" srcOrd="0" destOrd="0" parTransId="{D197F53A-9E83-40A1-855F-103A6E918542}" sibTransId="{5CB8D406-64D8-4CF6-AA56-6155AB079F1D}"/>
    <dgm:cxn modelId="{FC5D4153-ABD0-4101-831C-6AAF23004A73}" type="presOf" srcId="{626ACC7D-B656-489C-81FB-DF3F1ADC30D7}" destId="{FE8859CC-4E66-4F04-84D9-0BFEAA772E05}" srcOrd="0" destOrd="0" presId="urn:microsoft.com/office/officeart/2005/8/layout/vList2"/>
    <dgm:cxn modelId="{29994F6B-4695-457C-BEBB-B5E71BD564BB}" srcId="{2597F082-8888-4FE5-A942-B24C3F003D80}" destId="{55F987A7-6E99-407D-BB3F-4B38F9DFBB48}" srcOrd="6" destOrd="0" parTransId="{C9BCD2D8-0D80-44E7-A661-E251928B7AA0}" sibTransId="{A51B0580-6BB9-43F1-8F77-33F6549A3382}"/>
    <dgm:cxn modelId="{A2CD86AC-59E3-4E00-8CA7-86B38047BD0F}" type="presOf" srcId="{2693B3DB-C483-4FD9-B09F-E6DECBCACE40}" destId="{EB75512F-F0C4-4253-85F0-5583435FD7EC}" srcOrd="0" destOrd="0" presId="urn:microsoft.com/office/officeart/2005/8/layout/vList2"/>
    <dgm:cxn modelId="{CA186796-E4AE-4604-BB62-6575A9BE1BD0}" type="presOf" srcId="{89C951C2-C388-45F7-A839-B5A8A79746BD}" destId="{8C398309-D685-4B38-B21E-BED304B2FBDC}" srcOrd="0" destOrd="0" presId="urn:microsoft.com/office/officeart/2005/8/layout/vList2"/>
    <dgm:cxn modelId="{3F330670-A661-410F-A86B-5DC29BDC0A64}" srcId="{2597F082-8888-4FE5-A942-B24C3F003D80}" destId="{EA5E511C-1D92-4C94-93E2-074E03A80379}" srcOrd="8" destOrd="0" parTransId="{4ADB424E-BD18-4473-834B-34FB4AF5BD6B}" sibTransId="{165F8CB8-6B1A-4429-9C70-30893F96DAD0}"/>
    <dgm:cxn modelId="{A99B0884-477D-4A9B-956B-3B625E124137}" type="presOf" srcId="{2597F082-8888-4FE5-A942-B24C3F003D80}" destId="{94217896-7DA4-4342-84D8-C1B55054AE1E}" srcOrd="0" destOrd="0" presId="urn:microsoft.com/office/officeart/2005/8/layout/vList2"/>
    <dgm:cxn modelId="{EEC392D1-8E1B-41AF-B1DB-91BEC6271E47}" type="presOf" srcId="{55F987A7-6E99-407D-BB3F-4B38F9DFBB48}" destId="{7B609169-298A-4B7A-8886-97297DB8E86C}" srcOrd="0" destOrd="0" presId="urn:microsoft.com/office/officeart/2005/8/layout/vList2"/>
    <dgm:cxn modelId="{84B5FD68-F76E-4E56-8A7D-9623B32B8413}" type="presOf" srcId="{BA673E8C-5F7C-4385-B75E-EE833992949C}" destId="{9873CDAD-574D-49ED-8D59-DA29FFAB08C6}" srcOrd="0" destOrd="0" presId="urn:microsoft.com/office/officeart/2005/8/layout/vList2"/>
    <dgm:cxn modelId="{97FF465E-BEE1-468F-9CB6-B210046B4E3A}" srcId="{2597F082-8888-4FE5-A942-B24C3F003D80}" destId="{626ACC7D-B656-489C-81FB-DF3F1ADC30D7}" srcOrd="9" destOrd="0" parTransId="{C1C544E0-5D09-4C64-B6FE-B44B7BA4BC51}" sibTransId="{90FC4AA8-3282-4E4B-8044-984F328D4692}"/>
    <dgm:cxn modelId="{E0163B9F-9FFC-4B9E-BCD7-B4F1F3CC9242}" srcId="{2597F082-8888-4FE5-A942-B24C3F003D80}" destId="{38D6B651-BCEB-4E5F-9E7B-C7AEAC32626D}" srcOrd="4" destOrd="0" parTransId="{7089BA02-C538-4293-B059-DF6980C76F9F}" sibTransId="{0B5B7F66-1B24-4AB8-BB46-E3A3DDA9F041}"/>
    <dgm:cxn modelId="{3C20321C-F76A-49BD-A26E-42B983246FDF}" srcId="{2597F082-8888-4FE5-A942-B24C3F003D80}" destId="{B6A87F96-5A78-4361-B7A4-7A8F9C68531C}" srcOrd="5" destOrd="0" parTransId="{13424C70-D7D3-435E-A5BE-0CF4FF1991A2}" sibTransId="{9B48D09B-075D-4C1A-97C9-6148E6B0B2E3}"/>
    <dgm:cxn modelId="{6F26108D-DB6A-4748-A251-F770C40F8F80}" type="presOf" srcId="{564C803A-533F-4D87-B9B8-A4CA7532BA65}" destId="{4F96E6CD-CACA-4825-9974-8262FBC1EAF4}" srcOrd="0" destOrd="0" presId="urn:microsoft.com/office/officeart/2005/8/layout/vList2"/>
    <dgm:cxn modelId="{3F76EACB-D4CF-4334-B58A-B895FF336B18}" type="presOf" srcId="{38D6B651-BCEB-4E5F-9E7B-C7AEAC32626D}" destId="{71B397D0-7D30-44A9-91C1-006B1E3A70D0}" srcOrd="0" destOrd="0" presId="urn:microsoft.com/office/officeart/2005/8/layout/vList2"/>
    <dgm:cxn modelId="{060285ED-65EA-47AA-A22C-2D7F1B3488C9}" type="presOf" srcId="{B6A87F96-5A78-4361-B7A4-7A8F9C68531C}" destId="{BB222E7E-AE02-446E-B0E3-48BD5CC3DC53}" srcOrd="0" destOrd="0" presId="urn:microsoft.com/office/officeart/2005/8/layout/vList2"/>
    <dgm:cxn modelId="{1633642D-9C16-4846-98E9-D66CB8584920}" type="presOf" srcId="{FE1B8F78-48CA-454E-BF39-38AEBEE9E3DC}" destId="{8CA8D6BB-CB69-421F-8DE7-04D0E4FC56F8}" srcOrd="0" destOrd="0" presId="urn:microsoft.com/office/officeart/2005/8/layout/vList2"/>
    <dgm:cxn modelId="{F5646ED7-0103-4E81-8ED3-08777A7F2D95}" srcId="{2597F082-8888-4FE5-A942-B24C3F003D80}" destId="{3216900D-9809-45DF-9B63-A55A28DFCE03}" srcOrd="3" destOrd="0" parTransId="{BB26B40D-B550-48DB-8161-F7330BA662A0}" sibTransId="{7ACB048E-2B36-4250-B661-26201E05ED90}"/>
    <dgm:cxn modelId="{75EEA43B-CE3B-4C0D-9F04-F3E908C52E91}" srcId="{2597F082-8888-4FE5-A942-B24C3F003D80}" destId="{89C951C2-C388-45F7-A839-B5A8A79746BD}" srcOrd="10" destOrd="0" parTransId="{FC2A32DB-9D62-4FDA-864E-E683831DE3F2}" sibTransId="{9BC401A8-EFC5-4004-8905-42DC18A1B09E}"/>
    <dgm:cxn modelId="{90629394-1924-4894-BE07-F19D3CC25F02}" srcId="{2597F082-8888-4FE5-A942-B24C3F003D80}" destId="{564C803A-533F-4D87-B9B8-A4CA7532BA65}" srcOrd="7" destOrd="0" parTransId="{8DC5CE4A-9CD5-4114-A89F-BACAD990752C}" sibTransId="{04831E4A-C52C-4207-9AB1-616918C53EFC}"/>
    <dgm:cxn modelId="{906AB269-C1AD-44BA-A085-F2792C44D82E}" type="presOf" srcId="{3216900D-9809-45DF-9B63-A55A28DFCE03}" destId="{19BA7426-151D-4B59-B1B3-F5ECFEEB0D06}" srcOrd="0" destOrd="0" presId="urn:microsoft.com/office/officeart/2005/8/layout/vList2"/>
    <dgm:cxn modelId="{D222571A-7CB8-497E-8690-9CA03A6F927F}" srcId="{2597F082-8888-4FE5-A942-B24C3F003D80}" destId="{2693B3DB-C483-4FD9-B09F-E6DECBCACE40}" srcOrd="1" destOrd="0" parTransId="{88F03D07-3013-4BD0-BFD2-8AEE18D86E79}" sibTransId="{D6C13C91-FDAA-4CD8-A891-48B69E4468D0}"/>
    <dgm:cxn modelId="{560DA2CD-08BF-48A5-8520-D6182C96F0FF}" type="presOf" srcId="{EA5E511C-1D92-4C94-93E2-074E03A80379}" destId="{D9953CEA-0261-4F9D-97F7-198621E7D3A7}" srcOrd="0" destOrd="0" presId="urn:microsoft.com/office/officeart/2005/8/layout/vList2"/>
    <dgm:cxn modelId="{04D4CB9A-48FB-4EFA-BE5F-15D303DC105C}" srcId="{2597F082-8888-4FE5-A942-B24C3F003D80}" destId="{FE1B8F78-48CA-454E-BF39-38AEBEE9E3DC}" srcOrd="2" destOrd="0" parTransId="{5C1304C9-140A-4192-A614-D786FEA783DD}" sibTransId="{129F370C-6809-4435-91FE-549D3824EAB6}"/>
    <dgm:cxn modelId="{F1470BD9-B7C0-403D-A447-2C8F556D590A}" type="presParOf" srcId="{94217896-7DA4-4342-84D8-C1B55054AE1E}" destId="{9873CDAD-574D-49ED-8D59-DA29FFAB08C6}" srcOrd="0" destOrd="0" presId="urn:microsoft.com/office/officeart/2005/8/layout/vList2"/>
    <dgm:cxn modelId="{D20B28AF-5D2A-4CC0-93BA-FCD2F05FAFEC}" type="presParOf" srcId="{94217896-7DA4-4342-84D8-C1B55054AE1E}" destId="{69966881-A49E-482A-9D88-3BF16452EA7C}" srcOrd="1" destOrd="0" presId="urn:microsoft.com/office/officeart/2005/8/layout/vList2"/>
    <dgm:cxn modelId="{A5A2802D-1E9C-4C8E-80CD-ACC22E37CB77}" type="presParOf" srcId="{94217896-7DA4-4342-84D8-C1B55054AE1E}" destId="{EB75512F-F0C4-4253-85F0-5583435FD7EC}" srcOrd="2" destOrd="0" presId="urn:microsoft.com/office/officeart/2005/8/layout/vList2"/>
    <dgm:cxn modelId="{9F4B3CA1-8BEC-4B30-8010-9433EEBCACBB}" type="presParOf" srcId="{94217896-7DA4-4342-84D8-C1B55054AE1E}" destId="{D0AFD51C-2A3F-400A-8E88-BC8D416750D2}" srcOrd="3" destOrd="0" presId="urn:microsoft.com/office/officeart/2005/8/layout/vList2"/>
    <dgm:cxn modelId="{7C5D5C08-59D7-4FAB-9B0B-8FC8D7BAC318}" type="presParOf" srcId="{94217896-7DA4-4342-84D8-C1B55054AE1E}" destId="{8CA8D6BB-CB69-421F-8DE7-04D0E4FC56F8}" srcOrd="4" destOrd="0" presId="urn:microsoft.com/office/officeart/2005/8/layout/vList2"/>
    <dgm:cxn modelId="{93084AE3-4753-42E1-ADBF-95757660BD7C}" type="presParOf" srcId="{94217896-7DA4-4342-84D8-C1B55054AE1E}" destId="{321D4D55-B2B8-4B18-91F0-59E2251371A4}" srcOrd="5" destOrd="0" presId="urn:microsoft.com/office/officeart/2005/8/layout/vList2"/>
    <dgm:cxn modelId="{EAF02F40-3A4D-40E6-9A3C-23F6B6CB2B5E}" type="presParOf" srcId="{94217896-7DA4-4342-84D8-C1B55054AE1E}" destId="{19BA7426-151D-4B59-B1B3-F5ECFEEB0D06}" srcOrd="6" destOrd="0" presId="urn:microsoft.com/office/officeart/2005/8/layout/vList2"/>
    <dgm:cxn modelId="{FA543865-748A-4C8B-A093-FAFC070F824E}" type="presParOf" srcId="{94217896-7DA4-4342-84D8-C1B55054AE1E}" destId="{4C3F8B49-4AEE-4AE0-B719-801F16987EEA}" srcOrd="7" destOrd="0" presId="urn:microsoft.com/office/officeart/2005/8/layout/vList2"/>
    <dgm:cxn modelId="{4079B598-D93F-457D-A026-EB7806B43171}" type="presParOf" srcId="{94217896-7DA4-4342-84D8-C1B55054AE1E}" destId="{71B397D0-7D30-44A9-91C1-006B1E3A70D0}" srcOrd="8" destOrd="0" presId="urn:microsoft.com/office/officeart/2005/8/layout/vList2"/>
    <dgm:cxn modelId="{CE6E9150-92C4-40DD-9074-1367E2061FE7}" type="presParOf" srcId="{94217896-7DA4-4342-84D8-C1B55054AE1E}" destId="{E03358FC-69A2-49A4-A8F5-ED85C28FA80E}" srcOrd="9" destOrd="0" presId="urn:microsoft.com/office/officeart/2005/8/layout/vList2"/>
    <dgm:cxn modelId="{AA0032B2-544D-4D5B-818A-DBE8A15D53AC}" type="presParOf" srcId="{94217896-7DA4-4342-84D8-C1B55054AE1E}" destId="{BB222E7E-AE02-446E-B0E3-48BD5CC3DC53}" srcOrd="10" destOrd="0" presId="urn:microsoft.com/office/officeart/2005/8/layout/vList2"/>
    <dgm:cxn modelId="{C2A15CBB-B25A-4F7B-A25A-AD58A2E5949D}" type="presParOf" srcId="{94217896-7DA4-4342-84D8-C1B55054AE1E}" destId="{A577A7AE-76A3-4768-A084-DAACBF5E2C96}" srcOrd="11" destOrd="0" presId="urn:microsoft.com/office/officeart/2005/8/layout/vList2"/>
    <dgm:cxn modelId="{A63672CB-71A9-43FE-BC68-ED4A0980D23E}" type="presParOf" srcId="{94217896-7DA4-4342-84D8-C1B55054AE1E}" destId="{7B609169-298A-4B7A-8886-97297DB8E86C}" srcOrd="12" destOrd="0" presId="urn:microsoft.com/office/officeart/2005/8/layout/vList2"/>
    <dgm:cxn modelId="{9BEB9885-C0E5-426A-BF60-61D2EA59D9DE}" type="presParOf" srcId="{94217896-7DA4-4342-84D8-C1B55054AE1E}" destId="{11CFCBEE-C3D5-47DD-81FF-E5C335025F6D}" srcOrd="13" destOrd="0" presId="urn:microsoft.com/office/officeart/2005/8/layout/vList2"/>
    <dgm:cxn modelId="{91BB668B-561F-4A89-9DE8-78404520E434}" type="presParOf" srcId="{94217896-7DA4-4342-84D8-C1B55054AE1E}" destId="{4F96E6CD-CACA-4825-9974-8262FBC1EAF4}" srcOrd="14" destOrd="0" presId="urn:microsoft.com/office/officeart/2005/8/layout/vList2"/>
    <dgm:cxn modelId="{E2AD242F-5397-4DD3-B1E7-D94C8E636598}" type="presParOf" srcId="{94217896-7DA4-4342-84D8-C1B55054AE1E}" destId="{D219580D-EE76-4E32-A3E0-E05EB5F4FE82}" srcOrd="15" destOrd="0" presId="urn:microsoft.com/office/officeart/2005/8/layout/vList2"/>
    <dgm:cxn modelId="{F5CD3A16-3500-4209-A8A2-F089EB851A81}" type="presParOf" srcId="{94217896-7DA4-4342-84D8-C1B55054AE1E}" destId="{D9953CEA-0261-4F9D-97F7-198621E7D3A7}" srcOrd="16" destOrd="0" presId="urn:microsoft.com/office/officeart/2005/8/layout/vList2"/>
    <dgm:cxn modelId="{40E81327-9F1B-4D84-9B77-D58FC056B25A}" type="presParOf" srcId="{94217896-7DA4-4342-84D8-C1B55054AE1E}" destId="{1C35C744-2C2A-4FCF-8123-A2892EBAE5FA}" srcOrd="17" destOrd="0" presId="urn:microsoft.com/office/officeart/2005/8/layout/vList2"/>
    <dgm:cxn modelId="{7E4DAAD8-8A81-4CE3-9974-581698A8EC75}" type="presParOf" srcId="{94217896-7DA4-4342-84D8-C1B55054AE1E}" destId="{FE8859CC-4E66-4F04-84D9-0BFEAA772E05}" srcOrd="18" destOrd="0" presId="urn:microsoft.com/office/officeart/2005/8/layout/vList2"/>
    <dgm:cxn modelId="{F2675575-85D9-42E0-A865-B2C1A4472EBE}" type="presParOf" srcId="{94217896-7DA4-4342-84D8-C1B55054AE1E}" destId="{7288994E-893D-47E3-B2D3-DC54E72E910A}" srcOrd="19" destOrd="0" presId="urn:microsoft.com/office/officeart/2005/8/layout/vList2"/>
    <dgm:cxn modelId="{5D18ADAE-8E36-4CA1-B17C-307335368D05}" type="presParOf" srcId="{94217896-7DA4-4342-84D8-C1B55054AE1E}" destId="{8C398309-D685-4B38-B21E-BED304B2FBDC}" srcOrd="20" destOrd="0" presId="urn:microsoft.com/office/officeart/2005/8/layout/vList2"/>
  </dgm:cxnLst>
  <dgm:bg/>
  <dgm:whole/>
</dgm:dataModel>
</file>

<file path=ppt/diagrams/data17.xml><?xml version="1.0" encoding="utf-8"?>
<dgm:dataModel xmlns:dgm="http://schemas.openxmlformats.org/drawingml/2006/diagram" xmlns:a="http://schemas.openxmlformats.org/drawingml/2006/main">
  <dgm:ptLst>
    <dgm:pt modelId="{7B27CAD9-FD81-43CD-9BC2-A5B330EAAAA3}" type="doc">
      <dgm:prSet loTypeId="urn:microsoft.com/office/officeart/2005/8/layout/vList2" loCatId="list" qsTypeId="urn:microsoft.com/office/officeart/2005/8/quickstyle/simple3" qsCatId="simple" csTypeId="urn:microsoft.com/office/officeart/2005/8/colors/colorful2" csCatId="colorful"/>
      <dgm:spPr/>
      <dgm:t>
        <a:bodyPr/>
        <a:lstStyle/>
        <a:p>
          <a:endParaRPr lang="en-US"/>
        </a:p>
      </dgm:t>
    </dgm:pt>
    <dgm:pt modelId="{EFC3E18B-93D0-489E-A7B3-AAFFE292E8A8}">
      <dgm:prSet/>
      <dgm:spPr/>
      <dgm:t>
        <a:bodyPr/>
        <a:lstStyle/>
        <a:p>
          <a:pPr rtl="0"/>
          <a:r>
            <a:rPr lang="en-US" dirty="0" smtClean="0"/>
            <a:t>1962 –  use in dentistry </a:t>
          </a:r>
          <a:endParaRPr lang="en-US" dirty="0"/>
        </a:p>
      </dgm:t>
    </dgm:pt>
    <dgm:pt modelId="{6B0ACF58-05F0-41B2-8137-026191D65273}" type="parTrans" cxnId="{923CA037-B069-4CFC-8758-EE837B3BEA4E}">
      <dgm:prSet/>
      <dgm:spPr/>
      <dgm:t>
        <a:bodyPr/>
        <a:lstStyle/>
        <a:p>
          <a:endParaRPr lang="en-US"/>
        </a:p>
      </dgm:t>
    </dgm:pt>
    <dgm:pt modelId="{FDF1922E-7775-464F-B53A-67C71DA73D26}" type="sibTrans" cxnId="{923CA037-B069-4CFC-8758-EE837B3BEA4E}">
      <dgm:prSet/>
      <dgm:spPr/>
      <dgm:t>
        <a:bodyPr/>
        <a:lstStyle/>
        <a:p>
          <a:endParaRPr lang="en-US"/>
        </a:p>
      </dgm:t>
    </dgm:pt>
    <dgm:pt modelId="{6CA270BB-BA3E-4ABF-A53E-97CAE8AA7DC4}">
      <dgm:prSet/>
      <dgm:spPr/>
      <dgm:t>
        <a:bodyPr/>
        <a:lstStyle/>
        <a:p>
          <a:pPr rtl="0"/>
          <a:r>
            <a:rPr lang="en-US" dirty="0" smtClean="0"/>
            <a:t>Board spectrum anti microbial  agent </a:t>
          </a:r>
          <a:endParaRPr lang="en-US" dirty="0"/>
        </a:p>
      </dgm:t>
    </dgm:pt>
    <dgm:pt modelId="{37805327-906D-425E-8055-C52A4513FE10}" type="parTrans" cxnId="{207B2E79-96C2-469A-9A16-D746F7526A08}">
      <dgm:prSet/>
      <dgm:spPr/>
      <dgm:t>
        <a:bodyPr/>
        <a:lstStyle/>
        <a:p>
          <a:endParaRPr lang="en-US"/>
        </a:p>
      </dgm:t>
    </dgm:pt>
    <dgm:pt modelId="{6CDB8387-9608-4D03-99A5-CAB7D5D5D4E6}" type="sibTrans" cxnId="{207B2E79-96C2-469A-9A16-D746F7526A08}">
      <dgm:prSet/>
      <dgm:spPr/>
      <dgm:t>
        <a:bodyPr/>
        <a:lstStyle/>
        <a:p>
          <a:endParaRPr lang="en-US"/>
        </a:p>
      </dgm:t>
    </dgm:pt>
    <dgm:pt modelId="{1921768C-D0A6-4D01-AD21-1CCB338768D2}">
      <dgm:prSet/>
      <dgm:spPr/>
      <dgm:t>
        <a:bodyPr/>
        <a:lstStyle/>
        <a:p>
          <a:pPr rtl="0"/>
          <a:r>
            <a:rPr lang="en-US" dirty="0" smtClean="0"/>
            <a:t>Action may be due to sustained release of the chemical</a:t>
          </a:r>
          <a:endParaRPr lang="en-US" dirty="0"/>
        </a:p>
      </dgm:t>
    </dgm:pt>
    <dgm:pt modelId="{E94018AE-4DE9-4683-AE05-B07CDE32E7EF}" type="parTrans" cxnId="{EB39429C-5E50-4493-8A21-E630EA460AC5}">
      <dgm:prSet/>
      <dgm:spPr/>
      <dgm:t>
        <a:bodyPr/>
        <a:lstStyle/>
        <a:p>
          <a:endParaRPr lang="en-US"/>
        </a:p>
      </dgm:t>
    </dgm:pt>
    <dgm:pt modelId="{BEC4FC52-5A52-47C1-A116-7576AC4A8931}" type="sibTrans" cxnId="{EB39429C-5E50-4493-8A21-E630EA460AC5}">
      <dgm:prSet/>
      <dgm:spPr/>
      <dgm:t>
        <a:bodyPr/>
        <a:lstStyle/>
        <a:p>
          <a:endParaRPr lang="en-US"/>
        </a:p>
      </dgm:t>
    </dgm:pt>
    <dgm:pt modelId="{AE03D5C3-840F-45A8-BE4F-8F73DAC014F4}">
      <dgm:prSet/>
      <dgm:spPr/>
      <dgm:t>
        <a:bodyPr/>
        <a:lstStyle/>
        <a:p>
          <a:pPr rtl="0"/>
          <a:r>
            <a:rPr lang="en-US" dirty="0" smtClean="0"/>
            <a:t>Antimicrobial effect is related to the cationic molecule binding to negatively charged bacterial cell wall- altering the cells osmotic equilibrium </a:t>
          </a:r>
          <a:endParaRPr lang="en-US" dirty="0"/>
        </a:p>
      </dgm:t>
    </dgm:pt>
    <dgm:pt modelId="{BFA38E48-F254-48D0-A9D2-8B6BE4470922}" type="parTrans" cxnId="{C7409560-29DE-424F-B4D3-5ED5C75E1118}">
      <dgm:prSet/>
      <dgm:spPr/>
      <dgm:t>
        <a:bodyPr/>
        <a:lstStyle/>
        <a:p>
          <a:endParaRPr lang="en-US"/>
        </a:p>
      </dgm:t>
    </dgm:pt>
    <dgm:pt modelId="{E354D886-4CDD-4826-88A4-0CD400B5D5CB}" type="sibTrans" cxnId="{C7409560-29DE-424F-B4D3-5ED5C75E1118}">
      <dgm:prSet/>
      <dgm:spPr/>
      <dgm:t>
        <a:bodyPr/>
        <a:lstStyle/>
        <a:p>
          <a:endParaRPr lang="en-US"/>
        </a:p>
      </dgm:t>
    </dgm:pt>
    <dgm:pt modelId="{A1B34D8F-4484-4166-B3F7-CE1FB2A368AB}">
      <dgm:prSet/>
      <dgm:spPr/>
      <dgm:t>
        <a:bodyPr/>
        <a:lstStyle/>
        <a:p>
          <a:pPr rtl="0"/>
          <a:r>
            <a:rPr lang="en-US" dirty="0" smtClean="0"/>
            <a:t>Active against a wide range of Aerobic &amp; </a:t>
          </a:r>
          <a:r>
            <a:rPr lang="en-US" dirty="0" err="1" smtClean="0"/>
            <a:t>Anerobic</a:t>
          </a:r>
          <a:r>
            <a:rPr lang="en-US" dirty="0" smtClean="0"/>
            <a:t> bacteria as well as Candida species.</a:t>
          </a:r>
          <a:endParaRPr lang="en-US" dirty="0"/>
        </a:p>
      </dgm:t>
    </dgm:pt>
    <dgm:pt modelId="{7D365A5D-A204-49B2-A76C-BD283929BE78}" type="parTrans" cxnId="{3368FBEE-B723-4E84-BB81-94D2F7779651}">
      <dgm:prSet/>
      <dgm:spPr/>
      <dgm:t>
        <a:bodyPr/>
        <a:lstStyle/>
        <a:p>
          <a:endParaRPr lang="en-US"/>
        </a:p>
      </dgm:t>
    </dgm:pt>
    <dgm:pt modelId="{1FB34BF6-F359-4518-B81E-CD68533B3E43}" type="sibTrans" cxnId="{3368FBEE-B723-4E84-BB81-94D2F7779651}">
      <dgm:prSet/>
      <dgm:spPr/>
      <dgm:t>
        <a:bodyPr/>
        <a:lstStyle/>
        <a:p>
          <a:endParaRPr lang="en-US"/>
        </a:p>
      </dgm:t>
    </dgm:pt>
    <dgm:pt modelId="{D4F3DCA4-CCED-4CCE-8B8D-D2187F099949}">
      <dgm:prSet/>
      <dgm:spPr/>
      <dgm:t>
        <a:bodyPr/>
        <a:lstStyle/>
        <a:p>
          <a:pPr rtl="0"/>
          <a:r>
            <a:rPr lang="en-US" dirty="0" smtClean="0"/>
            <a:t>Calcium hydroxide &amp; CHX  combination was found to be effective</a:t>
          </a:r>
          <a:endParaRPr lang="en-US" dirty="0"/>
        </a:p>
      </dgm:t>
    </dgm:pt>
    <dgm:pt modelId="{024F7F59-0490-4CEB-A700-8462585B093F}" type="parTrans" cxnId="{F8B57739-4A1F-4019-89D1-2F7068369C82}">
      <dgm:prSet/>
      <dgm:spPr/>
      <dgm:t>
        <a:bodyPr/>
        <a:lstStyle/>
        <a:p>
          <a:endParaRPr lang="en-US"/>
        </a:p>
      </dgm:t>
    </dgm:pt>
    <dgm:pt modelId="{DA050986-55BF-444C-A885-F934B1288249}" type="sibTrans" cxnId="{F8B57739-4A1F-4019-89D1-2F7068369C82}">
      <dgm:prSet/>
      <dgm:spPr/>
      <dgm:t>
        <a:bodyPr/>
        <a:lstStyle/>
        <a:p>
          <a:endParaRPr lang="en-US"/>
        </a:p>
      </dgm:t>
    </dgm:pt>
    <dgm:pt modelId="{70FFDF2B-77F8-48D8-BF03-734FAA05DDF1}">
      <dgm:prSet/>
      <dgm:spPr/>
      <dgm:t>
        <a:bodyPr/>
        <a:lstStyle/>
        <a:p>
          <a:pPr rtl="0"/>
          <a:r>
            <a:rPr lang="en-US" dirty="0" smtClean="0"/>
            <a:t>When used as a </a:t>
          </a:r>
          <a:r>
            <a:rPr lang="en-US" dirty="0" err="1" smtClean="0"/>
            <a:t>intracanal</a:t>
          </a:r>
          <a:r>
            <a:rPr lang="en-US" dirty="0" smtClean="0"/>
            <a:t> medicament , CHX  was  more effective than Ca(OH)2 against e. </a:t>
          </a:r>
          <a:r>
            <a:rPr lang="en-US" dirty="0" err="1" smtClean="0"/>
            <a:t>faecelis</a:t>
          </a:r>
          <a:r>
            <a:rPr lang="en-US" dirty="0" smtClean="0"/>
            <a:t>  in </a:t>
          </a:r>
          <a:r>
            <a:rPr lang="en-US" dirty="0" err="1" smtClean="0"/>
            <a:t>dential</a:t>
          </a:r>
          <a:r>
            <a:rPr lang="en-US" dirty="0" smtClean="0"/>
            <a:t> tubules  </a:t>
          </a:r>
          <a:endParaRPr lang="en-US" dirty="0"/>
        </a:p>
      </dgm:t>
    </dgm:pt>
    <dgm:pt modelId="{D5952818-71B5-4836-A8F0-8AC8FD6F9AF1}" type="parTrans" cxnId="{A121C2F1-4DE4-43AC-9C9A-BB0EEEBBAB0D}">
      <dgm:prSet/>
      <dgm:spPr/>
      <dgm:t>
        <a:bodyPr/>
        <a:lstStyle/>
        <a:p>
          <a:endParaRPr lang="en-US"/>
        </a:p>
      </dgm:t>
    </dgm:pt>
    <dgm:pt modelId="{E1F47E23-C8A8-48BE-9ECA-D4BEED804995}" type="sibTrans" cxnId="{A121C2F1-4DE4-43AC-9C9A-BB0EEEBBAB0D}">
      <dgm:prSet/>
      <dgm:spPr/>
      <dgm:t>
        <a:bodyPr/>
        <a:lstStyle/>
        <a:p>
          <a:endParaRPr lang="en-US"/>
        </a:p>
      </dgm:t>
    </dgm:pt>
    <dgm:pt modelId="{1A3C20A2-FEC4-4338-9ED2-7C638EA6E1AF}" type="pres">
      <dgm:prSet presAssocID="{7B27CAD9-FD81-43CD-9BC2-A5B330EAAAA3}" presName="linear" presStyleCnt="0">
        <dgm:presLayoutVars>
          <dgm:animLvl val="lvl"/>
          <dgm:resizeHandles val="exact"/>
        </dgm:presLayoutVars>
      </dgm:prSet>
      <dgm:spPr/>
      <dgm:t>
        <a:bodyPr/>
        <a:lstStyle/>
        <a:p>
          <a:endParaRPr lang="en-US"/>
        </a:p>
      </dgm:t>
    </dgm:pt>
    <dgm:pt modelId="{54EBC27F-D18B-42FB-96F4-DEF13C2D28F6}" type="pres">
      <dgm:prSet presAssocID="{EFC3E18B-93D0-489E-A7B3-AAFFE292E8A8}" presName="parentText" presStyleLbl="node1" presStyleIdx="0" presStyleCnt="7">
        <dgm:presLayoutVars>
          <dgm:chMax val="0"/>
          <dgm:bulletEnabled val="1"/>
        </dgm:presLayoutVars>
      </dgm:prSet>
      <dgm:spPr/>
      <dgm:t>
        <a:bodyPr/>
        <a:lstStyle/>
        <a:p>
          <a:endParaRPr lang="en-US"/>
        </a:p>
      </dgm:t>
    </dgm:pt>
    <dgm:pt modelId="{C1ED4139-4ECC-4AAC-8DC0-81B22A4E8EC4}" type="pres">
      <dgm:prSet presAssocID="{FDF1922E-7775-464F-B53A-67C71DA73D26}" presName="spacer" presStyleCnt="0"/>
      <dgm:spPr/>
    </dgm:pt>
    <dgm:pt modelId="{1FB10269-8BFE-41C6-B34A-C25B826B048C}" type="pres">
      <dgm:prSet presAssocID="{6CA270BB-BA3E-4ABF-A53E-97CAE8AA7DC4}" presName="parentText" presStyleLbl="node1" presStyleIdx="1" presStyleCnt="7">
        <dgm:presLayoutVars>
          <dgm:chMax val="0"/>
          <dgm:bulletEnabled val="1"/>
        </dgm:presLayoutVars>
      </dgm:prSet>
      <dgm:spPr/>
      <dgm:t>
        <a:bodyPr/>
        <a:lstStyle/>
        <a:p>
          <a:endParaRPr lang="en-US"/>
        </a:p>
      </dgm:t>
    </dgm:pt>
    <dgm:pt modelId="{E0C7E765-9D28-4028-8B73-6C2117C64744}" type="pres">
      <dgm:prSet presAssocID="{6CDB8387-9608-4D03-99A5-CAB7D5D5D4E6}" presName="spacer" presStyleCnt="0"/>
      <dgm:spPr/>
    </dgm:pt>
    <dgm:pt modelId="{CADBFCE7-DDB0-4351-A475-C739710FC41D}" type="pres">
      <dgm:prSet presAssocID="{1921768C-D0A6-4D01-AD21-1CCB338768D2}" presName="parentText" presStyleLbl="node1" presStyleIdx="2" presStyleCnt="7">
        <dgm:presLayoutVars>
          <dgm:chMax val="0"/>
          <dgm:bulletEnabled val="1"/>
        </dgm:presLayoutVars>
      </dgm:prSet>
      <dgm:spPr/>
      <dgm:t>
        <a:bodyPr/>
        <a:lstStyle/>
        <a:p>
          <a:endParaRPr lang="en-US"/>
        </a:p>
      </dgm:t>
    </dgm:pt>
    <dgm:pt modelId="{4593B6E7-2CEE-45FE-878F-9845BD385004}" type="pres">
      <dgm:prSet presAssocID="{BEC4FC52-5A52-47C1-A116-7576AC4A8931}" presName="spacer" presStyleCnt="0"/>
      <dgm:spPr/>
    </dgm:pt>
    <dgm:pt modelId="{4904C5C6-86EB-432C-B4A4-F017DBC83A50}" type="pres">
      <dgm:prSet presAssocID="{AE03D5C3-840F-45A8-BE4F-8F73DAC014F4}" presName="parentText" presStyleLbl="node1" presStyleIdx="3" presStyleCnt="7">
        <dgm:presLayoutVars>
          <dgm:chMax val="0"/>
          <dgm:bulletEnabled val="1"/>
        </dgm:presLayoutVars>
      </dgm:prSet>
      <dgm:spPr/>
      <dgm:t>
        <a:bodyPr/>
        <a:lstStyle/>
        <a:p>
          <a:endParaRPr lang="en-US"/>
        </a:p>
      </dgm:t>
    </dgm:pt>
    <dgm:pt modelId="{634E613D-8C6E-4BC7-B9C8-EDF3029AA56E}" type="pres">
      <dgm:prSet presAssocID="{E354D886-4CDD-4826-88A4-0CD400B5D5CB}" presName="spacer" presStyleCnt="0"/>
      <dgm:spPr/>
    </dgm:pt>
    <dgm:pt modelId="{73F3CC36-403A-4B10-8EC7-15B57CCE586B}" type="pres">
      <dgm:prSet presAssocID="{A1B34D8F-4484-4166-B3F7-CE1FB2A368AB}" presName="parentText" presStyleLbl="node1" presStyleIdx="4" presStyleCnt="7">
        <dgm:presLayoutVars>
          <dgm:chMax val="0"/>
          <dgm:bulletEnabled val="1"/>
        </dgm:presLayoutVars>
      </dgm:prSet>
      <dgm:spPr/>
      <dgm:t>
        <a:bodyPr/>
        <a:lstStyle/>
        <a:p>
          <a:endParaRPr lang="en-US"/>
        </a:p>
      </dgm:t>
    </dgm:pt>
    <dgm:pt modelId="{59C649C7-975F-4645-8E24-402592933B7A}" type="pres">
      <dgm:prSet presAssocID="{1FB34BF6-F359-4518-B81E-CD68533B3E43}" presName="spacer" presStyleCnt="0"/>
      <dgm:spPr/>
    </dgm:pt>
    <dgm:pt modelId="{433A40DD-1F6F-4744-B96C-47C5D3AED27F}" type="pres">
      <dgm:prSet presAssocID="{D4F3DCA4-CCED-4CCE-8B8D-D2187F099949}" presName="parentText" presStyleLbl="node1" presStyleIdx="5" presStyleCnt="7">
        <dgm:presLayoutVars>
          <dgm:chMax val="0"/>
          <dgm:bulletEnabled val="1"/>
        </dgm:presLayoutVars>
      </dgm:prSet>
      <dgm:spPr/>
      <dgm:t>
        <a:bodyPr/>
        <a:lstStyle/>
        <a:p>
          <a:endParaRPr lang="en-US"/>
        </a:p>
      </dgm:t>
    </dgm:pt>
    <dgm:pt modelId="{EBD72BE2-7F73-48DF-A01A-534A248492E2}" type="pres">
      <dgm:prSet presAssocID="{DA050986-55BF-444C-A885-F934B1288249}" presName="spacer" presStyleCnt="0"/>
      <dgm:spPr/>
    </dgm:pt>
    <dgm:pt modelId="{906E4DD2-49DB-43A0-8AE1-5F8AE2310312}" type="pres">
      <dgm:prSet presAssocID="{70FFDF2B-77F8-48D8-BF03-734FAA05DDF1}" presName="parentText" presStyleLbl="node1" presStyleIdx="6" presStyleCnt="7">
        <dgm:presLayoutVars>
          <dgm:chMax val="0"/>
          <dgm:bulletEnabled val="1"/>
        </dgm:presLayoutVars>
      </dgm:prSet>
      <dgm:spPr/>
      <dgm:t>
        <a:bodyPr/>
        <a:lstStyle/>
        <a:p>
          <a:endParaRPr lang="en-US"/>
        </a:p>
      </dgm:t>
    </dgm:pt>
  </dgm:ptLst>
  <dgm:cxnLst>
    <dgm:cxn modelId="{058F41BB-BDE2-4834-98EB-1D518F31657D}" type="presOf" srcId="{A1B34D8F-4484-4166-B3F7-CE1FB2A368AB}" destId="{73F3CC36-403A-4B10-8EC7-15B57CCE586B}" srcOrd="0" destOrd="0" presId="urn:microsoft.com/office/officeart/2005/8/layout/vList2"/>
    <dgm:cxn modelId="{C4499A57-4758-4ED6-9722-243537E578CD}" type="presOf" srcId="{D4F3DCA4-CCED-4CCE-8B8D-D2187F099949}" destId="{433A40DD-1F6F-4744-B96C-47C5D3AED27F}" srcOrd="0" destOrd="0" presId="urn:microsoft.com/office/officeart/2005/8/layout/vList2"/>
    <dgm:cxn modelId="{60EA36A2-BBDB-46F5-BD81-F4CBE18AFB82}" type="presOf" srcId="{AE03D5C3-840F-45A8-BE4F-8F73DAC014F4}" destId="{4904C5C6-86EB-432C-B4A4-F017DBC83A50}" srcOrd="0" destOrd="0" presId="urn:microsoft.com/office/officeart/2005/8/layout/vList2"/>
    <dgm:cxn modelId="{4BA47FAB-4158-4FCE-AFA7-20C4EAC3D98B}" type="presOf" srcId="{70FFDF2B-77F8-48D8-BF03-734FAA05DDF1}" destId="{906E4DD2-49DB-43A0-8AE1-5F8AE2310312}" srcOrd="0" destOrd="0" presId="urn:microsoft.com/office/officeart/2005/8/layout/vList2"/>
    <dgm:cxn modelId="{C7409560-29DE-424F-B4D3-5ED5C75E1118}" srcId="{7B27CAD9-FD81-43CD-9BC2-A5B330EAAAA3}" destId="{AE03D5C3-840F-45A8-BE4F-8F73DAC014F4}" srcOrd="3" destOrd="0" parTransId="{BFA38E48-F254-48D0-A9D2-8B6BE4470922}" sibTransId="{E354D886-4CDD-4826-88A4-0CD400B5D5CB}"/>
    <dgm:cxn modelId="{49E80578-EBAF-417C-A06C-8494E3F82E34}" type="presOf" srcId="{1921768C-D0A6-4D01-AD21-1CCB338768D2}" destId="{CADBFCE7-DDB0-4351-A475-C739710FC41D}" srcOrd="0" destOrd="0" presId="urn:microsoft.com/office/officeart/2005/8/layout/vList2"/>
    <dgm:cxn modelId="{A121C2F1-4DE4-43AC-9C9A-BB0EEEBBAB0D}" srcId="{7B27CAD9-FD81-43CD-9BC2-A5B330EAAAA3}" destId="{70FFDF2B-77F8-48D8-BF03-734FAA05DDF1}" srcOrd="6" destOrd="0" parTransId="{D5952818-71B5-4836-A8F0-8AC8FD6F9AF1}" sibTransId="{E1F47E23-C8A8-48BE-9ECA-D4BEED804995}"/>
    <dgm:cxn modelId="{CB4CA546-149B-4C58-A578-C34102A6AFA7}" type="presOf" srcId="{EFC3E18B-93D0-489E-A7B3-AAFFE292E8A8}" destId="{54EBC27F-D18B-42FB-96F4-DEF13C2D28F6}" srcOrd="0" destOrd="0" presId="urn:microsoft.com/office/officeart/2005/8/layout/vList2"/>
    <dgm:cxn modelId="{9ED87234-7256-4639-904B-E749269D83F8}" type="presOf" srcId="{7B27CAD9-FD81-43CD-9BC2-A5B330EAAAA3}" destId="{1A3C20A2-FEC4-4338-9ED2-7C638EA6E1AF}" srcOrd="0" destOrd="0" presId="urn:microsoft.com/office/officeart/2005/8/layout/vList2"/>
    <dgm:cxn modelId="{4458BA2A-E7BD-43A8-88E8-430AC5E04FFC}" type="presOf" srcId="{6CA270BB-BA3E-4ABF-A53E-97CAE8AA7DC4}" destId="{1FB10269-8BFE-41C6-B34A-C25B826B048C}" srcOrd="0" destOrd="0" presId="urn:microsoft.com/office/officeart/2005/8/layout/vList2"/>
    <dgm:cxn modelId="{3368FBEE-B723-4E84-BB81-94D2F7779651}" srcId="{7B27CAD9-FD81-43CD-9BC2-A5B330EAAAA3}" destId="{A1B34D8F-4484-4166-B3F7-CE1FB2A368AB}" srcOrd="4" destOrd="0" parTransId="{7D365A5D-A204-49B2-A76C-BD283929BE78}" sibTransId="{1FB34BF6-F359-4518-B81E-CD68533B3E43}"/>
    <dgm:cxn modelId="{EB39429C-5E50-4493-8A21-E630EA460AC5}" srcId="{7B27CAD9-FD81-43CD-9BC2-A5B330EAAAA3}" destId="{1921768C-D0A6-4D01-AD21-1CCB338768D2}" srcOrd="2" destOrd="0" parTransId="{E94018AE-4DE9-4683-AE05-B07CDE32E7EF}" sibTransId="{BEC4FC52-5A52-47C1-A116-7576AC4A8931}"/>
    <dgm:cxn modelId="{F8B57739-4A1F-4019-89D1-2F7068369C82}" srcId="{7B27CAD9-FD81-43CD-9BC2-A5B330EAAAA3}" destId="{D4F3DCA4-CCED-4CCE-8B8D-D2187F099949}" srcOrd="5" destOrd="0" parTransId="{024F7F59-0490-4CEB-A700-8462585B093F}" sibTransId="{DA050986-55BF-444C-A885-F934B1288249}"/>
    <dgm:cxn modelId="{207B2E79-96C2-469A-9A16-D746F7526A08}" srcId="{7B27CAD9-FD81-43CD-9BC2-A5B330EAAAA3}" destId="{6CA270BB-BA3E-4ABF-A53E-97CAE8AA7DC4}" srcOrd="1" destOrd="0" parTransId="{37805327-906D-425E-8055-C52A4513FE10}" sibTransId="{6CDB8387-9608-4D03-99A5-CAB7D5D5D4E6}"/>
    <dgm:cxn modelId="{923CA037-B069-4CFC-8758-EE837B3BEA4E}" srcId="{7B27CAD9-FD81-43CD-9BC2-A5B330EAAAA3}" destId="{EFC3E18B-93D0-489E-A7B3-AAFFE292E8A8}" srcOrd="0" destOrd="0" parTransId="{6B0ACF58-05F0-41B2-8137-026191D65273}" sibTransId="{FDF1922E-7775-464F-B53A-67C71DA73D26}"/>
    <dgm:cxn modelId="{A02793C3-5A26-49A4-BCB4-B9DCEB6F8787}" type="presParOf" srcId="{1A3C20A2-FEC4-4338-9ED2-7C638EA6E1AF}" destId="{54EBC27F-D18B-42FB-96F4-DEF13C2D28F6}" srcOrd="0" destOrd="0" presId="urn:microsoft.com/office/officeart/2005/8/layout/vList2"/>
    <dgm:cxn modelId="{C4E41321-0653-45A3-97F2-0E4D39E09D94}" type="presParOf" srcId="{1A3C20A2-FEC4-4338-9ED2-7C638EA6E1AF}" destId="{C1ED4139-4ECC-4AAC-8DC0-81B22A4E8EC4}" srcOrd="1" destOrd="0" presId="urn:microsoft.com/office/officeart/2005/8/layout/vList2"/>
    <dgm:cxn modelId="{4E14D224-2DD7-4169-B61C-807011C374AC}" type="presParOf" srcId="{1A3C20A2-FEC4-4338-9ED2-7C638EA6E1AF}" destId="{1FB10269-8BFE-41C6-B34A-C25B826B048C}" srcOrd="2" destOrd="0" presId="urn:microsoft.com/office/officeart/2005/8/layout/vList2"/>
    <dgm:cxn modelId="{5A87419A-8BEB-4C21-8E4F-72F39CAA3038}" type="presParOf" srcId="{1A3C20A2-FEC4-4338-9ED2-7C638EA6E1AF}" destId="{E0C7E765-9D28-4028-8B73-6C2117C64744}" srcOrd="3" destOrd="0" presId="urn:microsoft.com/office/officeart/2005/8/layout/vList2"/>
    <dgm:cxn modelId="{3382F5E0-EB8F-402D-B89E-86A008432E0C}" type="presParOf" srcId="{1A3C20A2-FEC4-4338-9ED2-7C638EA6E1AF}" destId="{CADBFCE7-DDB0-4351-A475-C739710FC41D}" srcOrd="4" destOrd="0" presId="urn:microsoft.com/office/officeart/2005/8/layout/vList2"/>
    <dgm:cxn modelId="{AD83457B-3221-4F6C-8B03-62BFAE0D232F}" type="presParOf" srcId="{1A3C20A2-FEC4-4338-9ED2-7C638EA6E1AF}" destId="{4593B6E7-2CEE-45FE-878F-9845BD385004}" srcOrd="5" destOrd="0" presId="urn:microsoft.com/office/officeart/2005/8/layout/vList2"/>
    <dgm:cxn modelId="{5B53A238-BE5E-47CD-B380-F19A550EFC95}" type="presParOf" srcId="{1A3C20A2-FEC4-4338-9ED2-7C638EA6E1AF}" destId="{4904C5C6-86EB-432C-B4A4-F017DBC83A50}" srcOrd="6" destOrd="0" presId="urn:microsoft.com/office/officeart/2005/8/layout/vList2"/>
    <dgm:cxn modelId="{1C068992-9BF1-497C-9998-3D40CC09C485}" type="presParOf" srcId="{1A3C20A2-FEC4-4338-9ED2-7C638EA6E1AF}" destId="{634E613D-8C6E-4BC7-B9C8-EDF3029AA56E}" srcOrd="7" destOrd="0" presId="urn:microsoft.com/office/officeart/2005/8/layout/vList2"/>
    <dgm:cxn modelId="{EAFBD9F5-0CAF-40A0-8341-7B698FC0B38C}" type="presParOf" srcId="{1A3C20A2-FEC4-4338-9ED2-7C638EA6E1AF}" destId="{73F3CC36-403A-4B10-8EC7-15B57CCE586B}" srcOrd="8" destOrd="0" presId="urn:microsoft.com/office/officeart/2005/8/layout/vList2"/>
    <dgm:cxn modelId="{A3DC58BF-AE36-4808-9AC2-FEA34B8367AF}" type="presParOf" srcId="{1A3C20A2-FEC4-4338-9ED2-7C638EA6E1AF}" destId="{59C649C7-975F-4645-8E24-402592933B7A}" srcOrd="9" destOrd="0" presId="urn:microsoft.com/office/officeart/2005/8/layout/vList2"/>
    <dgm:cxn modelId="{F81037CA-002A-46AE-97E1-025167849038}" type="presParOf" srcId="{1A3C20A2-FEC4-4338-9ED2-7C638EA6E1AF}" destId="{433A40DD-1F6F-4744-B96C-47C5D3AED27F}" srcOrd="10" destOrd="0" presId="urn:microsoft.com/office/officeart/2005/8/layout/vList2"/>
    <dgm:cxn modelId="{6C8F3BF2-A325-4A56-8CEB-2409DB6B271C}" type="presParOf" srcId="{1A3C20A2-FEC4-4338-9ED2-7C638EA6E1AF}" destId="{EBD72BE2-7F73-48DF-A01A-534A248492E2}" srcOrd="11" destOrd="0" presId="urn:microsoft.com/office/officeart/2005/8/layout/vList2"/>
    <dgm:cxn modelId="{3490BB45-A46D-4809-8F1A-903A82F676D6}" type="presParOf" srcId="{1A3C20A2-FEC4-4338-9ED2-7C638EA6E1AF}" destId="{906E4DD2-49DB-43A0-8AE1-5F8AE2310312}" srcOrd="12" destOrd="0" presId="urn:microsoft.com/office/officeart/2005/8/layout/vList2"/>
  </dgm:cxnLst>
  <dgm:bg/>
  <dgm:whole/>
</dgm:dataModel>
</file>

<file path=ppt/diagrams/data18.xml><?xml version="1.0" encoding="utf-8"?>
<dgm:dataModel xmlns:dgm="http://schemas.openxmlformats.org/drawingml/2006/diagram" xmlns:a="http://schemas.openxmlformats.org/drawingml/2006/main">
  <dgm:ptLst>
    <dgm:pt modelId="{5ED296B7-92FF-48B4-AF41-4132A78FED73}" type="doc">
      <dgm:prSet loTypeId="urn:microsoft.com/office/officeart/2005/8/layout/vList2" loCatId="list" qsTypeId="urn:microsoft.com/office/officeart/2005/8/quickstyle/simple3" qsCatId="simple" csTypeId="urn:microsoft.com/office/officeart/2005/8/colors/accent2_4" csCatId="accent2"/>
      <dgm:spPr/>
      <dgm:t>
        <a:bodyPr/>
        <a:lstStyle/>
        <a:p>
          <a:endParaRPr lang="en-US"/>
        </a:p>
      </dgm:t>
    </dgm:pt>
    <dgm:pt modelId="{A92E051A-B4D3-4ADC-B44B-ADA7B7AB6E80}">
      <dgm:prSet/>
      <dgm:spPr/>
      <dgm:t>
        <a:bodyPr/>
        <a:lstStyle/>
        <a:p>
          <a:pPr rtl="0"/>
          <a:r>
            <a:rPr lang="en-US" dirty="0" smtClean="0"/>
            <a:t>GP points impregnated with </a:t>
          </a:r>
          <a:r>
            <a:rPr lang="en-US" dirty="0" err="1" smtClean="0"/>
            <a:t>chlorhexidine</a:t>
          </a:r>
          <a:r>
            <a:rPr lang="en-US" dirty="0" smtClean="0"/>
            <a:t> that releases CHX from GP matrix </a:t>
          </a:r>
          <a:endParaRPr lang="en-US" dirty="0"/>
        </a:p>
      </dgm:t>
    </dgm:pt>
    <dgm:pt modelId="{ADE5D954-499C-459B-BA51-0BE000C9FD22}" type="parTrans" cxnId="{4CC16FCD-0022-4427-A5D1-7DFBD957483F}">
      <dgm:prSet/>
      <dgm:spPr/>
      <dgm:t>
        <a:bodyPr/>
        <a:lstStyle/>
        <a:p>
          <a:endParaRPr lang="en-US"/>
        </a:p>
      </dgm:t>
    </dgm:pt>
    <dgm:pt modelId="{0C0F64FB-3745-470B-B2B0-1947A7F68BE3}" type="sibTrans" cxnId="{4CC16FCD-0022-4427-A5D1-7DFBD957483F}">
      <dgm:prSet/>
      <dgm:spPr/>
      <dgm:t>
        <a:bodyPr/>
        <a:lstStyle/>
        <a:p>
          <a:endParaRPr lang="en-US"/>
        </a:p>
      </dgm:t>
    </dgm:pt>
    <dgm:pt modelId="{961C9541-0E7D-40B6-8D92-25B636ADA59D}">
      <dgm:prSet/>
      <dgm:spPr/>
      <dgm:t>
        <a:bodyPr/>
        <a:lstStyle/>
        <a:p>
          <a:pPr rtl="0"/>
          <a:r>
            <a:rPr lang="en-US" dirty="0" smtClean="0"/>
            <a:t>CHX – excellent ICM – when placed in the root canal for one week </a:t>
          </a:r>
          <a:endParaRPr lang="en-US" dirty="0"/>
        </a:p>
      </dgm:t>
    </dgm:pt>
    <dgm:pt modelId="{3ED29E5D-C35F-4393-9570-D905514D843C}" type="parTrans" cxnId="{B38AAD54-5352-47CF-9639-1C3AD8EB3AE0}">
      <dgm:prSet/>
      <dgm:spPr/>
      <dgm:t>
        <a:bodyPr/>
        <a:lstStyle/>
        <a:p>
          <a:endParaRPr lang="en-US"/>
        </a:p>
      </dgm:t>
    </dgm:pt>
    <dgm:pt modelId="{1AE76826-9F0D-4AFF-864A-89812513E7A9}" type="sibTrans" cxnId="{B38AAD54-5352-47CF-9639-1C3AD8EB3AE0}">
      <dgm:prSet/>
      <dgm:spPr/>
      <dgm:t>
        <a:bodyPr/>
        <a:lstStyle/>
        <a:p>
          <a:endParaRPr lang="en-US"/>
        </a:p>
      </dgm:t>
    </dgm:pt>
    <dgm:pt modelId="{8129B146-9F73-4B07-8EDE-127DD2257598}" type="pres">
      <dgm:prSet presAssocID="{5ED296B7-92FF-48B4-AF41-4132A78FED73}" presName="linear" presStyleCnt="0">
        <dgm:presLayoutVars>
          <dgm:animLvl val="lvl"/>
          <dgm:resizeHandles val="exact"/>
        </dgm:presLayoutVars>
      </dgm:prSet>
      <dgm:spPr/>
      <dgm:t>
        <a:bodyPr/>
        <a:lstStyle/>
        <a:p>
          <a:endParaRPr lang="en-US"/>
        </a:p>
      </dgm:t>
    </dgm:pt>
    <dgm:pt modelId="{1956AA95-98E3-4F27-8091-26346E58DA73}" type="pres">
      <dgm:prSet presAssocID="{A92E051A-B4D3-4ADC-B44B-ADA7B7AB6E80}" presName="parentText" presStyleLbl="node1" presStyleIdx="0" presStyleCnt="2">
        <dgm:presLayoutVars>
          <dgm:chMax val="0"/>
          <dgm:bulletEnabled val="1"/>
        </dgm:presLayoutVars>
      </dgm:prSet>
      <dgm:spPr/>
      <dgm:t>
        <a:bodyPr/>
        <a:lstStyle/>
        <a:p>
          <a:endParaRPr lang="en-US"/>
        </a:p>
      </dgm:t>
    </dgm:pt>
    <dgm:pt modelId="{546AA007-F790-4ECE-A43A-BF45E1E34C51}" type="pres">
      <dgm:prSet presAssocID="{0C0F64FB-3745-470B-B2B0-1947A7F68BE3}" presName="spacer" presStyleCnt="0"/>
      <dgm:spPr/>
    </dgm:pt>
    <dgm:pt modelId="{15E92A19-C772-4855-B2F7-4CFAAA5A7FAC}" type="pres">
      <dgm:prSet presAssocID="{961C9541-0E7D-40B6-8D92-25B636ADA59D}" presName="parentText" presStyleLbl="node1" presStyleIdx="1" presStyleCnt="2">
        <dgm:presLayoutVars>
          <dgm:chMax val="0"/>
          <dgm:bulletEnabled val="1"/>
        </dgm:presLayoutVars>
      </dgm:prSet>
      <dgm:spPr/>
      <dgm:t>
        <a:bodyPr/>
        <a:lstStyle/>
        <a:p>
          <a:endParaRPr lang="en-US"/>
        </a:p>
      </dgm:t>
    </dgm:pt>
  </dgm:ptLst>
  <dgm:cxnLst>
    <dgm:cxn modelId="{7C5525BD-0D0D-4C1A-8DDD-B497CA65FB4A}" type="presOf" srcId="{961C9541-0E7D-40B6-8D92-25B636ADA59D}" destId="{15E92A19-C772-4855-B2F7-4CFAAA5A7FAC}" srcOrd="0" destOrd="0" presId="urn:microsoft.com/office/officeart/2005/8/layout/vList2"/>
    <dgm:cxn modelId="{94CB9970-8352-4A56-A0CC-B0418B1D6DC8}" type="presOf" srcId="{A92E051A-B4D3-4ADC-B44B-ADA7B7AB6E80}" destId="{1956AA95-98E3-4F27-8091-26346E58DA73}" srcOrd="0" destOrd="0" presId="urn:microsoft.com/office/officeart/2005/8/layout/vList2"/>
    <dgm:cxn modelId="{4CC16FCD-0022-4427-A5D1-7DFBD957483F}" srcId="{5ED296B7-92FF-48B4-AF41-4132A78FED73}" destId="{A92E051A-B4D3-4ADC-B44B-ADA7B7AB6E80}" srcOrd="0" destOrd="0" parTransId="{ADE5D954-499C-459B-BA51-0BE000C9FD22}" sibTransId="{0C0F64FB-3745-470B-B2B0-1947A7F68BE3}"/>
    <dgm:cxn modelId="{41C814D1-BC4D-4243-A3DB-A56302C56037}" type="presOf" srcId="{5ED296B7-92FF-48B4-AF41-4132A78FED73}" destId="{8129B146-9F73-4B07-8EDE-127DD2257598}" srcOrd="0" destOrd="0" presId="urn:microsoft.com/office/officeart/2005/8/layout/vList2"/>
    <dgm:cxn modelId="{B38AAD54-5352-47CF-9639-1C3AD8EB3AE0}" srcId="{5ED296B7-92FF-48B4-AF41-4132A78FED73}" destId="{961C9541-0E7D-40B6-8D92-25B636ADA59D}" srcOrd="1" destOrd="0" parTransId="{3ED29E5D-C35F-4393-9570-D905514D843C}" sibTransId="{1AE76826-9F0D-4AFF-864A-89812513E7A9}"/>
    <dgm:cxn modelId="{7F5B9B68-B602-4E97-9B3C-436B66344E6E}" type="presParOf" srcId="{8129B146-9F73-4B07-8EDE-127DD2257598}" destId="{1956AA95-98E3-4F27-8091-26346E58DA73}" srcOrd="0" destOrd="0" presId="urn:microsoft.com/office/officeart/2005/8/layout/vList2"/>
    <dgm:cxn modelId="{B221731A-00DA-48C5-9CC9-6344BBCE5FB1}" type="presParOf" srcId="{8129B146-9F73-4B07-8EDE-127DD2257598}" destId="{546AA007-F790-4ECE-A43A-BF45E1E34C51}" srcOrd="1" destOrd="0" presId="urn:microsoft.com/office/officeart/2005/8/layout/vList2"/>
    <dgm:cxn modelId="{E71074B4-2B7F-41F8-A062-F23638FAD340}" type="presParOf" srcId="{8129B146-9F73-4B07-8EDE-127DD2257598}" destId="{15E92A19-C772-4855-B2F7-4CFAAA5A7FAC}" srcOrd="2" destOrd="0" presId="urn:microsoft.com/office/officeart/2005/8/layout/vList2"/>
  </dgm:cxnLst>
  <dgm:bg/>
  <dgm:whole/>
</dgm:dataModel>
</file>

<file path=ppt/diagrams/data19.xml><?xml version="1.0" encoding="utf-8"?>
<dgm:dataModel xmlns:dgm="http://schemas.openxmlformats.org/drawingml/2006/diagram" xmlns:a="http://schemas.openxmlformats.org/drawingml/2006/main">
  <dgm:ptLst>
    <dgm:pt modelId="{B2D0177D-89A2-4244-BB73-E928F7C812D1}"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US"/>
        </a:p>
      </dgm:t>
    </dgm:pt>
    <dgm:pt modelId="{5BB7BAC2-6DDF-4E55-90BD-0A8205B72053}">
      <dgm:prSet phldrT="[Text]" custT="1"/>
      <dgm:spPr/>
      <dgm:t>
        <a:bodyPr/>
        <a:lstStyle/>
        <a:p>
          <a:r>
            <a:rPr lang="en-US" sz="2000" b="0" dirty="0" smtClean="0">
              <a:latin typeface="+mn-lt"/>
              <a:cs typeface="Aharoni" pitchFamily="2" charset="-79"/>
            </a:rPr>
            <a:t>Infection persists despite the use of antiseptic medication</a:t>
          </a:r>
          <a:endParaRPr lang="en-US" sz="2000" b="0" dirty="0">
            <a:latin typeface="+mn-lt"/>
            <a:cs typeface="Aharoni" pitchFamily="2" charset="-79"/>
          </a:endParaRPr>
        </a:p>
      </dgm:t>
    </dgm:pt>
    <dgm:pt modelId="{0C7602C4-EE41-4F3F-AD82-FE5EC4DC1EEC}" type="parTrans" cxnId="{F98F201A-A44C-4FB2-ABB1-43BFABC98809}">
      <dgm:prSet/>
      <dgm:spPr/>
      <dgm:t>
        <a:bodyPr/>
        <a:lstStyle/>
        <a:p>
          <a:endParaRPr lang="en-US" b="1">
            <a:solidFill>
              <a:schemeClr val="bg2"/>
            </a:solidFill>
            <a:latin typeface="Aharoni" pitchFamily="2" charset="-79"/>
            <a:cs typeface="Aharoni" pitchFamily="2" charset="-79"/>
          </a:endParaRPr>
        </a:p>
      </dgm:t>
    </dgm:pt>
    <dgm:pt modelId="{39D9F39D-1B26-44A3-8DB2-33AB5E979A9F}" type="sibTrans" cxnId="{F98F201A-A44C-4FB2-ABB1-43BFABC98809}">
      <dgm:prSet/>
      <dgm:spPr/>
      <dgm:t>
        <a:bodyPr/>
        <a:lstStyle/>
        <a:p>
          <a:endParaRPr lang="en-US" b="1">
            <a:solidFill>
              <a:schemeClr val="bg2"/>
            </a:solidFill>
            <a:latin typeface="Aharoni" pitchFamily="2" charset="-79"/>
            <a:cs typeface="Aharoni" pitchFamily="2" charset="-79"/>
          </a:endParaRPr>
        </a:p>
      </dgm:t>
    </dgm:pt>
    <dgm:pt modelId="{5432A135-9C4A-4ECC-B272-07DEB1906CFC}">
      <dgm:prSet phldrT="[Text]" custT="1"/>
      <dgm:spPr/>
      <dgm:t>
        <a:bodyPr/>
        <a:lstStyle/>
        <a:p>
          <a:r>
            <a:rPr lang="en-US" sz="2000" b="0" dirty="0" smtClean="0">
              <a:latin typeface="+mn-lt"/>
              <a:cs typeface="Aharoni" pitchFamily="2" charset="-79"/>
            </a:rPr>
            <a:t>Apical foramen has been inadvertently widened by over instrumentation and in an immature teeth with wide apical foramen.</a:t>
          </a:r>
          <a:endParaRPr lang="en-US" sz="2000" b="0" dirty="0">
            <a:latin typeface="+mn-lt"/>
            <a:cs typeface="Aharoni" pitchFamily="2" charset="-79"/>
          </a:endParaRPr>
        </a:p>
      </dgm:t>
    </dgm:pt>
    <dgm:pt modelId="{70B22B29-8A0E-4D1F-9F89-DAE3316B919A}" type="parTrans" cxnId="{B0C859A4-F1D2-42A7-86B4-581461BA838D}">
      <dgm:prSet/>
      <dgm:spPr/>
      <dgm:t>
        <a:bodyPr/>
        <a:lstStyle/>
        <a:p>
          <a:endParaRPr lang="en-US" b="1">
            <a:solidFill>
              <a:schemeClr val="bg2"/>
            </a:solidFill>
            <a:latin typeface="Aharoni" pitchFamily="2" charset="-79"/>
            <a:cs typeface="Aharoni" pitchFamily="2" charset="-79"/>
          </a:endParaRPr>
        </a:p>
      </dgm:t>
    </dgm:pt>
    <dgm:pt modelId="{596AC008-BAEA-4998-B1BB-485489E29204}" type="sibTrans" cxnId="{B0C859A4-F1D2-42A7-86B4-581461BA838D}">
      <dgm:prSet/>
      <dgm:spPr/>
      <dgm:t>
        <a:bodyPr/>
        <a:lstStyle/>
        <a:p>
          <a:endParaRPr lang="en-US" b="1">
            <a:solidFill>
              <a:schemeClr val="bg2"/>
            </a:solidFill>
            <a:latin typeface="Aharoni" pitchFamily="2" charset="-79"/>
            <a:cs typeface="Aharoni" pitchFamily="2" charset="-79"/>
          </a:endParaRPr>
        </a:p>
      </dgm:t>
    </dgm:pt>
    <dgm:pt modelId="{F58544D1-5FD6-4439-9855-626FACB97685}">
      <dgm:prSet phldrT="[Text]" custT="1"/>
      <dgm:spPr/>
      <dgm:t>
        <a:bodyPr/>
        <a:lstStyle/>
        <a:p>
          <a:r>
            <a:rPr lang="en-US" sz="2000" b="0" dirty="0" smtClean="0">
              <a:latin typeface="+mn-lt"/>
              <a:cs typeface="Aharoni" pitchFamily="2" charset="-79"/>
            </a:rPr>
            <a:t>Inter appointment time is more than 14 days</a:t>
          </a:r>
          <a:endParaRPr lang="en-US" sz="2000" b="0" dirty="0">
            <a:latin typeface="+mn-lt"/>
            <a:cs typeface="Aharoni" pitchFamily="2" charset="-79"/>
          </a:endParaRPr>
        </a:p>
      </dgm:t>
    </dgm:pt>
    <dgm:pt modelId="{4A3C8EB4-7F0A-4249-8124-6B353A8AB8A1}" type="parTrans" cxnId="{1803821C-9584-4E68-B6B4-40F99075FA63}">
      <dgm:prSet/>
      <dgm:spPr/>
      <dgm:t>
        <a:bodyPr/>
        <a:lstStyle/>
        <a:p>
          <a:endParaRPr lang="en-US" b="1">
            <a:solidFill>
              <a:schemeClr val="bg2"/>
            </a:solidFill>
            <a:latin typeface="Aharoni" pitchFamily="2" charset="-79"/>
            <a:cs typeface="Aharoni" pitchFamily="2" charset="-79"/>
          </a:endParaRPr>
        </a:p>
      </dgm:t>
    </dgm:pt>
    <dgm:pt modelId="{E6386D9E-FF32-4B38-ADC7-FA19273BCDE3}" type="sibTrans" cxnId="{1803821C-9584-4E68-B6B4-40F99075FA63}">
      <dgm:prSet/>
      <dgm:spPr/>
      <dgm:t>
        <a:bodyPr/>
        <a:lstStyle/>
        <a:p>
          <a:endParaRPr lang="en-US" b="1">
            <a:solidFill>
              <a:schemeClr val="bg2"/>
            </a:solidFill>
            <a:latin typeface="Aharoni" pitchFamily="2" charset="-79"/>
            <a:cs typeface="Aharoni" pitchFamily="2" charset="-79"/>
          </a:endParaRPr>
        </a:p>
      </dgm:t>
    </dgm:pt>
    <dgm:pt modelId="{214ABD2E-C12E-4697-9219-6E6606C7AA18}" type="pres">
      <dgm:prSet presAssocID="{B2D0177D-89A2-4244-BB73-E928F7C812D1}" presName="Name0" presStyleCnt="0">
        <dgm:presLayoutVars>
          <dgm:chMax val="7"/>
          <dgm:chPref val="7"/>
          <dgm:dir/>
        </dgm:presLayoutVars>
      </dgm:prSet>
      <dgm:spPr/>
      <dgm:t>
        <a:bodyPr/>
        <a:lstStyle/>
        <a:p>
          <a:endParaRPr lang="en-IN"/>
        </a:p>
      </dgm:t>
    </dgm:pt>
    <dgm:pt modelId="{877CC2A6-B2DE-4A27-9301-8DD487AFF4B4}" type="pres">
      <dgm:prSet presAssocID="{B2D0177D-89A2-4244-BB73-E928F7C812D1}" presName="Name1" presStyleCnt="0"/>
      <dgm:spPr/>
      <dgm:t>
        <a:bodyPr/>
        <a:lstStyle/>
        <a:p>
          <a:endParaRPr lang="en-IN"/>
        </a:p>
      </dgm:t>
    </dgm:pt>
    <dgm:pt modelId="{C7C1D45D-6467-42C5-852E-85F9557BFBBA}" type="pres">
      <dgm:prSet presAssocID="{B2D0177D-89A2-4244-BB73-E928F7C812D1}" presName="cycle" presStyleCnt="0"/>
      <dgm:spPr/>
      <dgm:t>
        <a:bodyPr/>
        <a:lstStyle/>
        <a:p>
          <a:endParaRPr lang="en-IN"/>
        </a:p>
      </dgm:t>
    </dgm:pt>
    <dgm:pt modelId="{F305491E-5ECF-4176-BA3E-6A6DFF3EFCD7}" type="pres">
      <dgm:prSet presAssocID="{B2D0177D-89A2-4244-BB73-E928F7C812D1}" presName="srcNode" presStyleLbl="node1" presStyleIdx="0" presStyleCnt="3"/>
      <dgm:spPr/>
      <dgm:t>
        <a:bodyPr/>
        <a:lstStyle/>
        <a:p>
          <a:endParaRPr lang="en-IN"/>
        </a:p>
      </dgm:t>
    </dgm:pt>
    <dgm:pt modelId="{C7F57AE8-DA25-4C2F-9DEB-974045B9CDF5}" type="pres">
      <dgm:prSet presAssocID="{B2D0177D-89A2-4244-BB73-E928F7C812D1}" presName="conn" presStyleLbl="parChTrans1D2" presStyleIdx="0" presStyleCnt="1"/>
      <dgm:spPr/>
      <dgm:t>
        <a:bodyPr/>
        <a:lstStyle/>
        <a:p>
          <a:endParaRPr lang="en-IN"/>
        </a:p>
      </dgm:t>
    </dgm:pt>
    <dgm:pt modelId="{A9EC3AFB-7B40-4E38-BB47-A939040B7BEC}" type="pres">
      <dgm:prSet presAssocID="{B2D0177D-89A2-4244-BB73-E928F7C812D1}" presName="extraNode" presStyleLbl="node1" presStyleIdx="0" presStyleCnt="3"/>
      <dgm:spPr/>
      <dgm:t>
        <a:bodyPr/>
        <a:lstStyle/>
        <a:p>
          <a:endParaRPr lang="en-IN"/>
        </a:p>
      </dgm:t>
    </dgm:pt>
    <dgm:pt modelId="{25B17941-C912-41EA-9C06-EFC4E4E1704F}" type="pres">
      <dgm:prSet presAssocID="{B2D0177D-89A2-4244-BB73-E928F7C812D1}" presName="dstNode" presStyleLbl="node1" presStyleIdx="0" presStyleCnt="3"/>
      <dgm:spPr/>
      <dgm:t>
        <a:bodyPr/>
        <a:lstStyle/>
        <a:p>
          <a:endParaRPr lang="en-IN"/>
        </a:p>
      </dgm:t>
    </dgm:pt>
    <dgm:pt modelId="{F88F3517-0679-43B5-95D5-3830AD29B79C}" type="pres">
      <dgm:prSet presAssocID="{5BB7BAC2-6DDF-4E55-90BD-0A8205B72053}" presName="text_1" presStyleLbl="node1" presStyleIdx="0" presStyleCnt="3">
        <dgm:presLayoutVars>
          <dgm:bulletEnabled val="1"/>
        </dgm:presLayoutVars>
      </dgm:prSet>
      <dgm:spPr/>
      <dgm:t>
        <a:bodyPr/>
        <a:lstStyle/>
        <a:p>
          <a:endParaRPr lang="en-IN"/>
        </a:p>
      </dgm:t>
    </dgm:pt>
    <dgm:pt modelId="{D8F33754-824A-40A4-BD71-30C81D21EC13}" type="pres">
      <dgm:prSet presAssocID="{5BB7BAC2-6DDF-4E55-90BD-0A8205B72053}" presName="accent_1" presStyleCnt="0"/>
      <dgm:spPr/>
      <dgm:t>
        <a:bodyPr/>
        <a:lstStyle/>
        <a:p>
          <a:endParaRPr lang="en-IN"/>
        </a:p>
      </dgm:t>
    </dgm:pt>
    <dgm:pt modelId="{ADB8E999-BA14-4661-9E58-86F797F0A56A}" type="pres">
      <dgm:prSet presAssocID="{5BB7BAC2-6DDF-4E55-90BD-0A8205B72053}" presName="accentRepeatNode" presStyleLbl="solidFgAcc1" presStyleIdx="0" presStyleCnt="3"/>
      <dgm:spPr/>
      <dgm:t>
        <a:bodyPr/>
        <a:lstStyle/>
        <a:p>
          <a:endParaRPr lang="en-IN"/>
        </a:p>
      </dgm:t>
    </dgm:pt>
    <dgm:pt modelId="{5806CAFF-ED23-4F59-A653-3997DC4731FD}" type="pres">
      <dgm:prSet presAssocID="{5432A135-9C4A-4ECC-B272-07DEB1906CFC}" presName="text_2" presStyleLbl="node1" presStyleIdx="1" presStyleCnt="3">
        <dgm:presLayoutVars>
          <dgm:bulletEnabled val="1"/>
        </dgm:presLayoutVars>
      </dgm:prSet>
      <dgm:spPr/>
      <dgm:t>
        <a:bodyPr/>
        <a:lstStyle/>
        <a:p>
          <a:endParaRPr lang="en-IN"/>
        </a:p>
      </dgm:t>
    </dgm:pt>
    <dgm:pt modelId="{A0D8F1E1-9B3D-4312-8BA0-3DA4EDAF50F1}" type="pres">
      <dgm:prSet presAssocID="{5432A135-9C4A-4ECC-B272-07DEB1906CFC}" presName="accent_2" presStyleCnt="0"/>
      <dgm:spPr/>
      <dgm:t>
        <a:bodyPr/>
        <a:lstStyle/>
        <a:p>
          <a:endParaRPr lang="en-IN"/>
        </a:p>
      </dgm:t>
    </dgm:pt>
    <dgm:pt modelId="{2C0A011C-FB9A-4B27-8748-F48D2DC0FF3A}" type="pres">
      <dgm:prSet presAssocID="{5432A135-9C4A-4ECC-B272-07DEB1906CFC}" presName="accentRepeatNode" presStyleLbl="solidFgAcc1" presStyleIdx="1" presStyleCnt="3"/>
      <dgm:spPr/>
      <dgm:t>
        <a:bodyPr/>
        <a:lstStyle/>
        <a:p>
          <a:endParaRPr lang="en-IN"/>
        </a:p>
      </dgm:t>
    </dgm:pt>
    <dgm:pt modelId="{A5D1BDB7-AA5E-438B-A2BF-F8A0B09C8E88}" type="pres">
      <dgm:prSet presAssocID="{F58544D1-5FD6-4439-9855-626FACB97685}" presName="text_3" presStyleLbl="node1" presStyleIdx="2" presStyleCnt="3">
        <dgm:presLayoutVars>
          <dgm:bulletEnabled val="1"/>
        </dgm:presLayoutVars>
      </dgm:prSet>
      <dgm:spPr/>
      <dgm:t>
        <a:bodyPr/>
        <a:lstStyle/>
        <a:p>
          <a:endParaRPr lang="en-IN"/>
        </a:p>
      </dgm:t>
    </dgm:pt>
    <dgm:pt modelId="{3C555435-08C3-43DC-810D-D3CAE426D573}" type="pres">
      <dgm:prSet presAssocID="{F58544D1-5FD6-4439-9855-626FACB97685}" presName="accent_3" presStyleCnt="0"/>
      <dgm:spPr/>
      <dgm:t>
        <a:bodyPr/>
        <a:lstStyle/>
        <a:p>
          <a:endParaRPr lang="en-IN"/>
        </a:p>
      </dgm:t>
    </dgm:pt>
    <dgm:pt modelId="{1B51A2F7-91C4-4980-9EB3-F4CF9A6D3232}" type="pres">
      <dgm:prSet presAssocID="{F58544D1-5FD6-4439-9855-626FACB97685}" presName="accentRepeatNode" presStyleLbl="solidFgAcc1" presStyleIdx="2" presStyleCnt="3"/>
      <dgm:spPr/>
      <dgm:t>
        <a:bodyPr/>
        <a:lstStyle/>
        <a:p>
          <a:endParaRPr lang="en-IN"/>
        </a:p>
      </dgm:t>
    </dgm:pt>
  </dgm:ptLst>
  <dgm:cxnLst>
    <dgm:cxn modelId="{C235A41D-70C2-48A3-9803-74D552E419A0}" type="presOf" srcId="{F58544D1-5FD6-4439-9855-626FACB97685}" destId="{A5D1BDB7-AA5E-438B-A2BF-F8A0B09C8E88}" srcOrd="0" destOrd="0" presId="urn:microsoft.com/office/officeart/2008/layout/VerticalCurvedList"/>
    <dgm:cxn modelId="{43F916AE-9E1E-4AB6-A87F-4D816A960971}" type="presOf" srcId="{B2D0177D-89A2-4244-BB73-E928F7C812D1}" destId="{214ABD2E-C12E-4697-9219-6E6606C7AA18}" srcOrd="0" destOrd="0" presId="urn:microsoft.com/office/officeart/2008/layout/VerticalCurvedList"/>
    <dgm:cxn modelId="{1803821C-9584-4E68-B6B4-40F99075FA63}" srcId="{B2D0177D-89A2-4244-BB73-E928F7C812D1}" destId="{F58544D1-5FD6-4439-9855-626FACB97685}" srcOrd="2" destOrd="0" parTransId="{4A3C8EB4-7F0A-4249-8124-6B353A8AB8A1}" sibTransId="{E6386D9E-FF32-4B38-ADC7-FA19273BCDE3}"/>
    <dgm:cxn modelId="{F98F201A-A44C-4FB2-ABB1-43BFABC98809}" srcId="{B2D0177D-89A2-4244-BB73-E928F7C812D1}" destId="{5BB7BAC2-6DDF-4E55-90BD-0A8205B72053}" srcOrd="0" destOrd="0" parTransId="{0C7602C4-EE41-4F3F-AD82-FE5EC4DC1EEC}" sibTransId="{39D9F39D-1B26-44A3-8DB2-33AB5E979A9F}"/>
    <dgm:cxn modelId="{B0C859A4-F1D2-42A7-86B4-581461BA838D}" srcId="{B2D0177D-89A2-4244-BB73-E928F7C812D1}" destId="{5432A135-9C4A-4ECC-B272-07DEB1906CFC}" srcOrd="1" destOrd="0" parTransId="{70B22B29-8A0E-4D1F-9F89-DAE3316B919A}" sibTransId="{596AC008-BAEA-4998-B1BB-485489E29204}"/>
    <dgm:cxn modelId="{47FE1DFF-4E51-48DC-B6D3-3A82299FDFDF}" type="presOf" srcId="{39D9F39D-1B26-44A3-8DB2-33AB5E979A9F}" destId="{C7F57AE8-DA25-4C2F-9DEB-974045B9CDF5}" srcOrd="0" destOrd="0" presId="urn:microsoft.com/office/officeart/2008/layout/VerticalCurvedList"/>
    <dgm:cxn modelId="{4ABD064A-1837-4F38-A388-B9D4F4D5637F}" type="presOf" srcId="{5432A135-9C4A-4ECC-B272-07DEB1906CFC}" destId="{5806CAFF-ED23-4F59-A653-3997DC4731FD}" srcOrd="0" destOrd="0" presId="urn:microsoft.com/office/officeart/2008/layout/VerticalCurvedList"/>
    <dgm:cxn modelId="{1CB963C7-A87B-4876-8400-88C9670B1B0C}" type="presOf" srcId="{5BB7BAC2-6DDF-4E55-90BD-0A8205B72053}" destId="{F88F3517-0679-43B5-95D5-3830AD29B79C}" srcOrd="0" destOrd="0" presId="urn:microsoft.com/office/officeart/2008/layout/VerticalCurvedList"/>
    <dgm:cxn modelId="{AD1765F0-0503-438F-9D6D-9AD8E7B35798}" type="presParOf" srcId="{214ABD2E-C12E-4697-9219-6E6606C7AA18}" destId="{877CC2A6-B2DE-4A27-9301-8DD487AFF4B4}" srcOrd="0" destOrd="0" presId="urn:microsoft.com/office/officeart/2008/layout/VerticalCurvedList"/>
    <dgm:cxn modelId="{7239D0D5-1D3E-44B2-9E8C-069CCF8788AE}" type="presParOf" srcId="{877CC2A6-B2DE-4A27-9301-8DD487AFF4B4}" destId="{C7C1D45D-6467-42C5-852E-85F9557BFBBA}" srcOrd="0" destOrd="0" presId="urn:microsoft.com/office/officeart/2008/layout/VerticalCurvedList"/>
    <dgm:cxn modelId="{A26007B4-7346-42E3-90FE-949F6D587905}" type="presParOf" srcId="{C7C1D45D-6467-42C5-852E-85F9557BFBBA}" destId="{F305491E-5ECF-4176-BA3E-6A6DFF3EFCD7}" srcOrd="0" destOrd="0" presId="urn:microsoft.com/office/officeart/2008/layout/VerticalCurvedList"/>
    <dgm:cxn modelId="{37271151-B874-42EA-8061-F0328F3BC482}" type="presParOf" srcId="{C7C1D45D-6467-42C5-852E-85F9557BFBBA}" destId="{C7F57AE8-DA25-4C2F-9DEB-974045B9CDF5}" srcOrd="1" destOrd="0" presId="urn:microsoft.com/office/officeart/2008/layout/VerticalCurvedList"/>
    <dgm:cxn modelId="{76EF881D-8700-44AB-87A4-6AE6385535BF}" type="presParOf" srcId="{C7C1D45D-6467-42C5-852E-85F9557BFBBA}" destId="{A9EC3AFB-7B40-4E38-BB47-A939040B7BEC}" srcOrd="2" destOrd="0" presId="urn:microsoft.com/office/officeart/2008/layout/VerticalCurvedList"/>
    <dgm:cxn modelId="{C38CB753-6272-4CBC-937D-EEF2A4E96F26}" type="presParOf" srcId="{C7C1D45D-6467-42C5-852E-85F9557BFBBA}" destId="{25B17941-C912-41EA-9C06-EFC4E4E1704F}" srcOrd="3" destOrd="0" presId="urn:microsoft.com/office/officeart/2008/layout/VerticalCurvedList"/>
    <dgm:cxn modelId="{652C41B9-5F13-4039-B846-9CD973552BAB}" type="presParOf" srcId="{877CC2A6-B2DE-4A27-9301-8DD487AFF4B4}" destId="{F88F3517-0679-43B5-95D5-3830AD29B79C}" srcOrd="1" destOrd="0" presId="urn:microsoft.com/office/officeart/2008/layout/VerticalCurvedList"/>
    <dgm:cxn modelId="{86D01F5A-6372-4BF3-A335-B31DB032CD25}" type="presParOf" srcId="{877CC2A6-B2DE-4A27-9301-8DD487AFF4B4}" destId="{D8F33754-824A-40A4-BD71-30C81D21EC13}" srcOrd="2" destOrd="0" presId="urn:microsoft.com/office/officeart/2008/layout/VerticalCurvedList"/>
    <dgm:cxn modelId="{8AD24C1C-D7BB-4BF1-80B6-4A0BE7F8ACA6}" type="presParOf" srcId="{D8F33754-824A-40A4-BD71-30C81D21EC13}" destId="{ADB8E999-BA14-4661-9E58-86F797F0A56A}" srcOrd="0" destOrd="0" presId="urn:microsoft.com/office/officeart/2008/layout/VerticalCurvedList"/>
    <dgm:cxn modelId="{BD666AE4-75FB-4266-882B-622DCFD9D1B0}" type="presParOf" srcId="{877CC2A6-B2DE-4A27-9301-8DD487AFF4B4}" destId="{5806CAFF-ED23-4F59-A653-3997DC4731FD}" srcOrd="3" destOrd="0" presId="urn:microsoft.com/office/officeart/2008/layout/VerticalCurvedList"/>
    <dgm:cxn modelId="{CD2EEFAD-94D3-4DA9-808C-6E060A0DC047}" type="presParOf" srcId="{877CC2A6-B2DE-4A27-9301-8DD487AFF4B4}" destId="{A0D8F1E1-9B3D-4312-8BA0-3DA4EDAF50F1}" srcOrd="4" destOrd="0" presId="urn:microsoft.com/office/officeart/2008/layout/VerticalCurvedList"/>
    <dgm:cxn modelId="{EEB456FC-7E60-4B26-B15C-109A7E739AE0}" type="presParOf" srcId="{A0D8F1E1-9B3D-4312-8BA0-3DA4EDAF50F1}" destId="{2C0A011C-FB9A-4B27-8748-F48D2DC0FF3A}" srcOrd="0" destOrd="0" presId="urn:microsoft.com/office/officeart/2008/layout/VerticalCurvedList"/>
    <dgm:cxn modelId="{7D79E6E2-9859-49D7-9059-8F901056ECBE}" type="presParOf" srcId="{877CC2A6-B2DE-4A27-9301-8DD487AFF4B4}" destId="{A5D1BDB7-AA5E-438B-A2BF-F8A0B09C8E88}" srcOrd="5" destOrd="0" presId="urn:microsoft.com/office/officeart/2008/layout/VerticalCurvedList"/>
    <dgm:cxn modelId="{64354A1C-6DF1-454D-92F5-9B744A78F5B5}" type="presParOf" srcId="{877CC2A6-B2DE-4A27-9301-8DD487AFF4B4}" destId="{3C555435-08C3-43DC-810D-D3CAE426D573}" srcOrd="6" destOrd="0" presId="urn:microsoft.com/office/officeart/2008/layout/VerticalCurvedList"/>
    <dgm:cxn modelId="{878360CC-D401-4ACF-80ED-DBA43F8E834A}" type="presParOf" srcId="{3C555435-08C3-43DC-810D-D3CAE426D573}" destId="{1B51A2F7-91C4-4980-9EB3-F4CF9A6D3232}" srcOrd="0" destOrd="0" presId="urn:microsoft.com/office/officeart/2008/layout/VerticalCurvedList"/>
  </dgm:cxnLst>
  <dgm:bg/>
  <dgm:whole/>
</dgm:dataModel>
</file>

<file path=ppt/diagrams/data2.xml><?xml version="1.0" encoding="utf-8"?>
<dgm:dataModel xmlns:dgm="http://schemas.openxmlformats.org/drawingml/2006/diagram" xmlns:a="http://schemas.openxmlformats.org/drawingml/2006/main">
  <dgm:ptLst>
    <dgm:pt modelId="{92FF73D8-6862-4FFB-BC03-60EAA1857A60}" type="doc">
      <dgm:prSet loTypeId="urn:microsoft.com/office/officeart/2005/8/layout/vList2" loCatId="list" qsTypeId="urn:microsoft.com/office/officeart/2005/8/quickstyle/simple3" qsCatId="simple" csTypeId="urn:microsoft.com/office/officeart/2005/8/colors/colorful3" csCatId="colorful"/>
      <dgm:spPr/>
      <dgm:t>
        <a:bodyPr/>
        <a:lstStyle/>
        <a:p>
          <a:endParaRPr lang="en-US"/>
        </a:p>
      </dgm:t>
    </dgm:pt>
    <dgm:pt modelId="{1153501B-28FE-4D1E-8410-2768739FB397}">
      <dgm:prSet/>
      <dgm:spPr/>
      <dgm:t>
        <a:bodyPr/>
        <a:lstStyle/>
        <a:p>
          <a:pPr rtl="0"/>
          <a:r>
            <a:rPr lang="en-US" dirty="0" smtClean="0"/>
            <a:t>1800 – </a:t>
          </a:r>
          <a:r>
            <a:rPr lang="en-US" dirty="0" err="1" smtClean="0"/>
            <a:t>Beechwood</a:t>
          </a:r>
          <a:r>
            <a:rPr lang="en-US" dirty="0" smtClean="0"/>
            <a:t> </a:t>
          </a:r>
          <a:r>
            <a:rPr lang="en-US" dirty="0" err="1" smtClean="0"/>
            <a:t>cresote</a:t>
          </a:r>
          <a:r>
            <a:rPr lang="en-US" dirty="0" smtClean="0"/>
            <a:t> was recommended for root canal treatment </a:t>
          </a:r>
          <a:endParaRPr lang="en-US" dirty="0"/>
        </a:p>
      </dgm:t>
    </dgm:pt>
    <dgm:pt modelId="{F2F9A8FB-390D-4E50-B0C1-9AF9DF14C310}" type="parTrans" cxnId="{F1FE29A9-9F9D-418A-8803-AEFF1824048E}">
      <dgm:prSet/>
      <dgm:spPr/>
      <dgm:t>
        <a:bodyPr/>
        <a:lstStyle/>
        <a:p>
          <a:endParaRPr lang="en-US"/>
        </a:p>
      </dgm:t>
    </dgm:pt>
    <dgm:pt modelId="{7F4BE5B6-F04A-4E81-BB82-5D2DE4FB66C9}" type="sibTrans" cxnId="{F1FE29A9-9F9D-418A-8803-AEFF1824048E}">
      <dgm:prSet/>
      <dgm:spPr/>
      <dgm:t>
        <a:bodyPr/>
        <a:lstStyle/>
        <a:p>
          <a:endParaRPr lang="en-US"/>
        </a:p>
      </dgm:t>
    </dgm:pt>
    <dgm:pt modelId="{A759ACD1-B023-4639-9475-178099758B1D}">
      <dgm:prSet/>
      <dgm:spPr/>
      <dgm:t>
        <a:bodyPr/>
        <a:lstStyle/>
        <a:p>
          <a:pPr rtl="0"/>
          <a:r>
            <a:rPr lang="en-US" dirty="0" err="1" smtClean="0"/>
            <a:t>Richmomd</a:t>
          </a:r>
          <a:r>
            <a:rPr lang="en-US" dirty="0" smtClean="0"/>
            <a:t> – 1884 advocated , “knocking out the pulp “ by whittling down orange wood to a small size , soaking the stick in phenol &amp; tapping this into  the exposed pulp canal.</a:t>
          </a:r>
          <a:endParaRPr lang="en-US" dirty="0"/>
        </a:p>
      </dgm:t>
    </dgm:pt>
    <dgm:pt modelId="{AF0C47F9-AC80-4014-BE56-E1B602C4E4F3}" type="parTrans" cxnId="{528CC124-13CC-44A3-B921-0DC1A06FD83D}">
      <dgm:prSet/>
      <dgm:spPr/>
      <dgm:t>
        <a:bodyPr/>
        <a:lstStyle/>
        <a:p>
          <a:endParaRPr lang="en-US"/>
        </a:p>
      </dgm:t>
    </dgm:pt>
    <dgm:pt modelId="{28B01117-0F05-4955-A915-145B093BF13E}" type="sibTrans" cxnId="{528CC124-13CC-44A3-B921-0DC1A06FD83D}">
      <dgm:prSet/>
      <dgm:spPr/>
      <dgm:t>
        <a:bodyPr/>
        <a:lstStyle/>
        <a:p>
          <a:endParaRPr lang="en-US"/>
        </a:p>
      </dgm:t>
    </dgm:pt>
    <dgm:pt modelId="{6E8B4D2A-58D1-4631-BB63-364358AABA61}">
      <dgm:prSet/>
      <dgm:spPr/>
      <dgm:t>
        <a:bodyPr/>
        <a:lstStyle/>
        <a:p>
          <a:pPr rtl="0"/>
          <a:r>
            <a:rPr lang="en-US" dirty="0" smtClean="0"/>
            <a:t>Phenol was added in an attempt to preserve &amp; sterilize the contents of the canal  </a:t>
          </a:r>
          <a:endParaRPr lang="en-US" dirty="0"/>
        </a:p>
      </dgm:t>
    </dgm:pt>
    <dgm:pt modelId="{9CA00A30-9D06-4B45-A6F6-CB631D91FD4F}" type="parTrans" cxnId="{4266D580-84B6-4F31-A5CA-59E39250F573}">
      <dgm:prSet/>
      <dgm:spPr/>
      <dgm:t>
        <a:bodyPr/>
        <a:lstStyle/>
        <a:p>
          <a:endParaRPr lang="en-US"/>
        </a:p>
      </dgm:t>
    </dgm:pt>
    <dgm:pt modelId="{E2439230-168F-4964-B64C-CFE993E19244}" type="sibTrans" cxnId="{4266D580-84B6-4F31-A5CA-59E39250F573}">
      <dgm:prSet/>
      <dgm:spPr/>
      <dgm:t>
        <a:bodyPr/>
        <a:lstStyle/>
        <a:p>
          <a:endParaRPr lang="en-US"/>
        </a:p>
      </dgm:t>
    </dgm:pt>
    <dgm:pt modelId="{400C7A96-B7A9-4E70-B8B0-6AC2D4D397D2}" type="pres">
      <dgm:prSet presAssocID="{92FF73D8-6862-4FFB-BC03-60EAA1857A60}" presName="linear" presStyleCnt="0">
        <dgm:presLayoutVars>
          <dgm:animLvl val="lvl"/>
          <dgm:resizeHandles val="exact"/>
        </dgm:presLayoutVars>
      </dgm:prSet>
      <dgm:spPr/>
      <dgm:t>
        <a:bodyPr/>
        <a:lstStyle/>
        <a:p>
          <a:endParaRPr lang="en-US"/>
        </a:p>
      </dgm:t>
    </dgm:pt>
    <dgm:pt modelId="{EDB7924A-4C5D-4BA3-9BF0-66E3A9374A56}" type="pres">
      <dgm:prSet presAssocID="{1153501B-28FE-4D1E-8410-2768739FB397}" presName="parentText" presStyleLbl="node1" presStyleIdx="0" presStyleCnt="3">
        <dgm:presLayoutVars>
          <dgm:chMax val="0"/>
          <dgm:bulletEnabled val="1"/>
        </dgm:presLayoutVars>
      </dgm:prSet>
      <dgm:spPr/>
      <dgm:t>
        <a:bodyPr/>
        <a:lstStyle/>
        <a:p>
          <a:endParaRPr lang="en-US"/>
        </a:p>
      </dgm:t>
    </dgm:pt>
    <dgm:pt modelId="{686FA1DD-E139-4918-879F-D0522CBDB100}" type="pres">
      <dgm:prSet presAssocID="{7F4BE5B6-F04A-4E81-BB82-5D2DE4FB66C9}" presName="spacer" presStyleCnt="0"/>
      <dgm:spPr/>
    </dgm:pt>
    <dgm:pt modelId="{0032E6D3-283F-4C32-A01C-D15651EE9BA1}" type="pres">
      <dgm:prSet presAssocID="{A759ACD1-B023-4639-9475-178099758B1D}" presName="parentText" presStyleLbl="node1" presStyleIdx="1" presStyleCnt="3">
        <dgm:presLayoutVars>
          <dgm:chMax val="0"/>
          <dgm:bulletEnabled val="1"/>
        </dgm:presLayoutVars>
      </dgm:prSet>
      <dgm:spPr/>
      <dgm:t>
        <a:bodyPr/>
        <a:lstStyle/>
        <a:p>
          <a:endParaRPr lang="en-US"/>
        </a:p>
      </dgm:t>
    </dgm:pt>
    <dgm:pt modelId="{8B9F1DAB-3A76-4C2E-AC6E-DC2A02FEACC3}" type="pres">
      <dgm:prSet presAssocID="{28B01117-0F05-4955-A915-145B093BF13E}" presName="spacer" presStyleCnt="0"/>
      <dgm:spPr/>
    </dgm:pt>
    <dgm:pt modelId="{E9107E31-55BF-4E1B-A3DF-E30E517AB290}" type="pres">
      <dgm:prSet presAssocID="{6E8B4D2A-58D1-4631-BB63-364358AABA61}" presName="parentText" presStyleLbl="node1" presStyleIdx="2" presStyleCnt="3">
        <dgm:presLayoutVars>
          <dgm:chMax val="0"/>
          <dgm:bulletEnabled val="1"/>
        </dgm:presLayoutVars>
      </dgm:prSet>
      <dgm:spPr/>
      <dgm:t>
        <a:bodyPr/>
        <a:lstStyle/>
        <a:p>
          <a:endParaRPr lang="en-US"/>
        </a:p>
      </dgm:t>
    </dgm:pt>
  </dgm:ptLst>
  <dgm:cxnLst>
    <dgm:cxn modelId="{F1FE29A9-9F9D-418A-8803-AEFF1824048E}" srcId="{92FF73D8-6862-4FFB-BC03-60EAA1857A60}" destId="{1153501B-28FE-4D1E-8410-2768739FB397}" srcOrd="0" destOrd="0" parTransId="{F2F9A8FB-390D-4E50-B0C1-9AF9DF14C310}" sibTransId="{7F4BE5B6-F04A-4E81-BB82-5D2DE4FB66C9}"/>
    <dgm:cxn modelId="{261600CA-A01E-4E82-9557-C8C715A404D4}" type="presOf" srcId="{1153501B-28FE-4D1E-8410-2768739FB397}" destId="{EDB7924A-4C5D-4BA3-9BF0-66E3A9374A56}" srcOrd="0" destOrd="0" presId="urn:microsoft.com/office/officeart/2005/8/layout/vList2"/>
    <dgm:cxn modelId="{F96D5DE7-7561-4AAE-9206-6233ED8CDEB1}" type="presOf" srcId="{6E8B4D2A-58D1-4631-BB63-364358AABA61}" destId="{E9107E31-55BF-4E1B-A3DF-E30E517AB290}" srcOrd="0" destOrd="0" presId="urn:microsoft.com/office/officeart/2005/8/layout/vList2"/>
    <dgm:cxn modelId="{3F47FAEE-2B58-44D8-9641-7F64C91DC5BC}" type="presOf" srcId="{92FF73D8-6862-4FFB-BC03-60EAA1857A60}" destId="{400C7A96-B7A9-4E70-B8B0-6AC2D4D397D2}" srcOrd="0" destOrd="0" presId="urn:microsoft.com/office/officeart/2005/8/layout/vList2"/>
    <dgm:cxn modelId="{4266D580-84B6-4F31-A5CA-59E39250F573}" srcId="{92FF73D8-6862-4FFB-BC03-60EAA1857A60}" destId="{6E8B4D2A-58D1-4631-BB63-364358AABA61}" srcOrd="2" destOrd="0" parTransId="{9CA00A30-9D06-4B45-A6F6-CB631D91FD4F}" sibTransId="{E2439230-168F-4964-B64C-CFE993E19244}"/>
    <dgm:cxn modelId="{528CC124-13CC-44A3-B921-0DC1A06FD83D}" srcId="{92FF73D8-6862-4FFB-BC03-60EAA1857A60}" destId="{A759ACD1-B023-4639-9475-178099758B1D}" srcOrd="1" destOrd="0" parTransId="{AF0C47F9-AC80-4014-BE56-E1B602C4E4F3}" sibTransId="{28B01117-0F05-4955-A915-145B093BF13E}"/>
    <dgm:cxn modelId="{2DEFE28B-9185-4022-9327-64A32FE1311D}" type="presOf" srcId="{A759ACD1-B023-4639-9475-178099758B1D}" destId="{0032E6D3-283F-4C32-A01C-D15651EE9BA1}" srcOrd="0" destOrd="0" presId="urn:microsoft.com/office/officeart/2005/8/layout/vList2"/>
    <dgm:cxn modelId="{2B2B7DFF-ABDD-4474-A093-C9B99E8A995C}" type="presParOf" srcId="{400C7A96-B7A9-4E70-B8B0-6AC2D4D397D2}" destId="{EDB7924A-4C5D-4BA3-9BF0-66E3A9374A56}" srcOrd="0" destOrd="0" presId="urn:microsoft.com/office/officeart/2005/8/layout/vList2"/>
    <dgm:cxn modelId="{B2A420E5-782F-45F9-8295-F95C27D2DC00}" type="presParOf" srcId="{400C7A96-B7A9-4E70-B8B0-6AC2D4D397D2}" destId="{686FA1DD-E139-4918-879F-D0522CBDB100}" srcOrd="1" destOrd="0" presId="urn:microsoft.com/office/officeart/2005/8/layout/vList2"/>
    <dgm:cxn modelId="{9E7DD7FE-B128-4479-8AA4-BD8D1CE331EC}" type="presParOf" srcId="{400C7A96-B7A9-4E70-B8B0-6AC2D4D397D2}" destId="{0032E6D3-283F-4C32-A01C-D15651EE9BA1}" srcOrd="2" destOrd="0" presId="urn:microsoft.com/office/officeart/2005/8/layout/vList2"/>
    <dgm:cxn modelId="{95A90CCA-465D-46DC-BD38-FD45E3432104}" type="presParOf" srcId="{400C7A96-B7A9-4E70-B8B0-6AC2D4D397D2}" destId="{8B9F1DAB-3A76-4C2E-AC6E-DC2A02FEACC3}" srcOrd="3" destOrd="0" presId="urn:microsoft.com/office/officeart/2005/8/layout/vList2"/>
    <dgm:cxn modelId="{D930C4F0-1BDC-486D-8AC2-F37696D83708}" type="presParOf" srcId="{400C7A96-B7A9-4E70-B8B0-6AC2D4D397D2}" destId="{E9107E31-55BF-4E1B-A3DF-E30E517AB290}" srcOrd="4" destOrd="0" presId="urn:microsoft.com/office/officeart/2005/8/layout/vList2"/>
  </dgm:cxnLst>
  <dgm:bg/>
  <dgm:whole/>
</dgm:dataModel>
</file>

<file path=ppt/diagrams/data20.xml><?xml version="1.0" encoding="utf-8"?>
<dgm:dataModel xmlns:dgm="http://schemas.openxmlformats.org/drawingml/2006/diagram" xmlns:a="http://schemas.openxmlformats.org/drawingml/2006/main">
  <dgm:ptLst>
    <dgm:pt modelId="{6D962046-8CBE-4523-8B3D-70F6D0DF886F}" type="doc">
      <dgm:prSet loTypeId="urn:microsoft.com/office/officeart/2005/8/layout/vList2" loCatId="list" qsTypeId="urn:microsoft.com/office/officeart/2005/8/quickstyle/simple3" qsCatId="simple" csTypeId="urn:microsoft.com/office/officeart/2005/8/colors/colorful1" csCatId="colorful"/>
      <dgm:spPr/>
      <dgm:t>
        <a:bodyPr/>
        <a:lstStyle/>
        <a:p>
          <a:endParaRPr lang="en-US"/>
        </a:p>
      </dgm:t>
    </dgm:pt>
    <dgm:pt modelId="{23C54BE4-FC45-49F8-BA6A-158AA980FE0B}">
      <dgm:prSet/>
      <dgm:spPr/>
      <dgm:t>
        <a:bodyPr/>
        <a:lstStyle/>
        <a:p>
          <a:pPr rtl="0"/>
          <a:r>
            <a:rPr lang="en-US" dirty="0" smtClean="0"/>
            <a:t>Buckley – 1906  - mixed 19% formaldehyde with 35% cresol</a:t>
          </a:r>
          <a:endParaRPr lang="en-US" dirty="0"/>
        </a:p>
      </dgm:t>
    </dgm:pt>
    <dgm:pt modelId="{01EC74AD-B572-47CB-B39C-7DA1AB8C4FF3}" type="parTrans" cxnId="{E27A046D-4789-41C1-804B-76F0D24F8270}">
      <dgm:prSet/>
      <dgm:spPr/>
      <dgm:t>
        <a:bodyPr/>
        <a:lstStyle/>
        <a:p>
          <a:endParaRPr lang="en-US"/>
        </a:p>
      </dgm:t>
    </dgm:pt>
    <dgm:pt modelId="{504CE2D0-C45C-496B-8637-72CC84DE114A}" type="sibTrans" cxnId="{E27A046D-4789-41C1-804B-76F0D24F8270}">
      <dgm:prSet/>
      <dgm:spPr/>
      <dgm:t>
        <a:bodyPr/>
        <a:lstStyle/>
        <a:p>
          <a:endParaRPr lang="en-US"/>
        </a:p>
      </dgm:t>
    </dgm:pt>
    <dgm:pt modelId="{B0E31BA8-9240-4DA5-A681-FA863D6CAEAA}">
      <dgm:prSet/>
      <dgm:spPr/>
      <dgm:t>
        <a:bodyPr/>
        <a:lstStyle/>
        <a:p>
          <a:pPr rtl="0"/>
          <a:r>
            <a:rPr lang="en-US" dirty="0" smtClean="0"/>
            <a:t>Formalin + cresol = 1:1 / 1: 2 </a:t>
          </a:r>
          <a:endParaRPr lang="en-US" dirty="0"/>
        </a:p>
      </dgm:t>
    </dgm:pt>
    <dgm:pt modelId="{92F0939E-E29E-40EF-8CE3-54883AE46395}" type="parTrans" cxnId="{F3998A3A-20F1-4791-80D6-83567A032A07}">
      <dgm:prSet/>
      <dgm:spPr/>
      <dgm:t>
        <a:bodyPr/>
        <a:lstStyle/>
        <a:p>
          <a:endParaRPr lang="en-US"/>
        </a:p>
      </dgm:t>
    </dgm:pt>
    <dgm:pt modelId="{48D74EE6-FF7E-4521-89A3-80D345654785}" type="sibTrans" cxnId="{F3998A3A-20F1-4791-80D6-83567A032A07}">
      <dgm:prSet/>
      <dgm:spPr/>
      <dgm:t>
        <a:bodyPr/>
        <a:lstStyle/>
        <a:p>
          <a:endParaRPr lang="en-US"/>
        </a:p>
      </dgm:t>
    </dgm:pt>
    <dgm:pt modelId="{9AAC087A-F611-44AB-89EE-863C6648EEB9}">
      <dgm:prSet/>
      <dgm:spPr/>
      <dgm:t>
        <a:bodyPr/>
        <a:lstStyle/>
        <a:p>
          <a:pPr rtl="0"/>
          <a:r>
            <a:rPr lang="en-US" dirty="0" smtClean="0"/>
            <a:t>Formalin is a strong disinfectant that combines with albumin to form an insoluble indecomposable substance &amp; fixes the tissue </a:t>
          </a:r>
          <a:endParaRPr lang="en-US" dirty="0"/>
        </a:p>
      </dgm:t>
    </dgm:pt>
    <dgm:pt modelId="{88AD1D00-41C3-42FC-8273-46A3D7559F36}" type="parTrans" cxnId="{33BC79B9-3A1E-4365-83E3-E248642F4F2F}">
      <dgm:prSet/>
      <dgm:spPr/>
      <dgm:t>
        <a:bodyPr/>
        <a:lstStyle/>
        <a:p>
          <a:endParaRPr lang="en-US"/>
        </a:p>
      </dgm:t>
    </dgm:pt>
    <dgm:pt modelId="{734EDA57-AA22-4D89-B725-EA97FF1EE93C}" type="sibTrans" cxnId="{33BC79B9-3A1E-4365-83E3-E248642F4F2F}">
      <dgm:prSet/>
      <dgm:spPr/>
      <dgm:t>
        <a:bodyPr/>
        <a:lstStyle/>
        <a:p>
          <a:endParaRPr lang="en-US"/>
        </a:p>
      </dgm:t>
    </dgm:pt>
    <dgm:pt modelId="{5C217994-5CD9-4D16-83EC-AD44324D05F5}">
      <dgm:prSet/>
      <dgm:spPr/>
      <dgm:t>
        <a:bodyPr/>
        <a:lstStyle/>
        <a:p>
          <a:pPr rtl="0"/>
          <a:r>
            <a:rPr lang="en-US" dirty="0" smtClean="0"/>
            <a:t>Low concentration is recommended  - mutagenic &amp; carcinogenic </a:t>
          </a:r>
          <a:endParaRPr lang="en-US" dirty="0"/>
        </a:p>
      </dgm:t>
    </dgm:pt>
    <dgm:pt modelId="{6A8F6D1C-D1EA-4D4D-B928-885435DAE3E4}" type="parTrans" cxnId="{69E7569D-3510-4E58-8F77-3FC309FDBFF6}">
      <dgm:prSet/>
      <dgm:spPr/>
      <dgm:t>
        <a:bodyPr/>
        <a:lstStyle/>
        <a:p>
          <a:endParaRPr lang="en-US"/>
        </a:p>
      </dgm:t>
    </dgm:pt>
    <dgm:pt modelId="{D9B83F86-51F6-463C-9071-3BB39F69C8ED}" type="sibTrans" cxnId="{69E7569D-3510-4E58-8F77-3FC309FDBFF6}">
      <dgm:prSet/>
      <dgm:spPr/>
      <dgm:t>
        <a:bodyPr/>
        <a:lstStyle/>
        <a:p>
          <a:endParaRPr lang="en-US"/>
        </a:p>
      </dgm:t>
    </dgm:pt>
    <dgm:pt modelId="{A10A08D3-42EB-44E9-9AA5-8376AFAE4A30}">
      <dgm:prSet/>
      <dgm:spPr/>
      <dgm:t>
        <a:bodyPr/>
        <a:lstStyle/>
        <a:p>
          <a:pPr rtl="0"/>
          <a:r>
            <a:rPr lang="en-US" dirty="0" smtClean="0"/>
            <a:t>Non – specific bacterial medicament  effective against aerobic &amp; anaerobic organisms</a:t>
          </a:r>
          <a:endParaRPr lang="en-US" dirty="0"/>
        </a:p>
      </dgm:t>
    </dgm:pt>
    <dgm:pt modelId="{BCB34688-3E3E-4966-B245-967D61D3AA6E}" type="parTrans" cxnId="{9AF49EC4-9746-44CF-B180-65347D88E65A}">
      <dgm:prSet/>
      <dgm:spPr/>
      <dgm:t>
        <a:bodyPr/>
        <a:lstStyle/>
        <a:p>
          <a:endParaRPr lang="en-US"/>
        </a:p>
      </dgm:t>
    </dgm:pt>
    <dgm:pt modelId="{9172AE0D-DDA0-44A9-B2AF-AEE31D713D07}" type="sibTrans" cxnId="{9AF49EC4-9746-44CF-B180-65347D88E65A}">
      <dgm:prSet/>
      <dgm:spPr/>
      <dgm:t>
        <a:bodyPr/>
        <a:lstStyle/>
        <a:p>
          <a:endParaRPr lang="en-US"/>
        </a:p>
      </dgm:t>
    </dgm:pt>
    <dgm:pt modelId="{85DFAE33-18DB-4DC5-897B-EA3BFBE32E5E}">
      <dgm:prSet/>
      <dgm:spPr/>
      <dgm:t>
        <a:bodyPr/>
        <a:lstStyle/>
        <a:p>
          <a:pPr rtl="0"/>
          <a:r>
            <a:rPr lang="en-US" dirty="0" smtClean="0"/>
            <a:t>Used as a dressing for </a:t>
          </a:r>
          <a:r>
            <a:rPr lang="en-US" dirty="0" err="1" smtClean="0"/>
            <a:t>pulpotomy</a:t>
          </a:r>
          <a:r>
            <a:rPr lang="en-US" dirty="0" smtClean="0"/>
            <a:t>. </a:t>
          </a:r>
          <a:endParaRPr lang="en-US" dirty="0"/>
        </a:p>
      </dgm:t>
    </dgm:pt>
    <dgm:pt modelId="{196B2E75-4BC6-4715-A82A-F8FF51EC7C2E}" type="parTrans" cxnId="{CF778004-8FDD-47DC-8E70-966DE13102B8}">
      <dgm:prSet/>
      <dgm:spPr/>
      <dgm:t>
        <a:bodyPr/>
        <a:lstStyle/>
        <a:p>
          <a:endParaRPr lang="en-US"/>
        </a:p>
      </dgm:t>
    </dgm:pt>
    <dgm:pt modelId="{E4D90594-E764-4943-B54C-2886FCE55BD8}" type="sibTrans" cxnId="{CF778004-8FDD-47DC-8E70-966DE13102B8}">
      <dgm:prSet/>
      <dgm:spPr/>
      <dgm:t>
        <a:bodyPr/>
        <a:lstStyle/>
        <a:p>
          <a:endParaRPr lang="en-US"/>
        </a:p>
      </dgm:t>
    </dgm:pt>
    <dgm:pt modelId="{E2BF0A40-9527-440F-AEE8-4FBA24DFC486}">
      <dgm:prSet/>
      <dgm:spPr/>
      <dgm:t>
        <a:bodyPr/>
        <a:lstStyle/>
        <a:p>
          <a:pPr rtl="0"/>
          <a:r>
            <a:rPr lang="en-US" dirty="0" smtClean="0"/>
            <a:t>It is placed on a cotton pellet in the pulp chamber of the tooth in treatment &amp; the vapor will penetrate the entire canal preparation  </a:t>
          </a:r>
          <a:endParaRPr lang="en-US" dirty="0"/>
        </a:p>
      </dgm:t>
    </dgm:pt>
    <dgm:pt modelId="{2797E725-A5BB-4244-883B-56BC85008620}" type="parTrans" cxnId="{1F0A6F2A-4367-42CB-874E-5016098D8E6E}">
      <dgm:prSet/>
      <dgm:spPr/>
      <dgm:t>
        <a:bodyPr/>
        <a:lstStyle/>
        <a:p>
          <a:endParaRPr lang="en-US"/>
        </a:p>
      </dgm:t>
    </dgm:pt>
    <dgm:pt modelId="{BE88BF16-1974-4C41-8114-8566DC7EF997}" type="sibTrans" cxnId="{1F0A6F2A-4367-42CB-874E-5016098D8E6E}">
      <dgm:prSet/>
      <dgm:spPr/>
      <dgm:t>
        <a:bodyPr/>
        <a:lstStyle/>
        <a:p>
          <a:endParaRPr lang="en-US"/>
        </a:p>
      </dgm:t>
    </dgm:pt>
    <dgm:pt modelId="{0530F5CB-0782-428A-995B-3FD2F76BFAD1}" type="pres">
      <dgm:prSet presAssocID="{6D962046-8CBE-4523-8B3D-70F6D0DF886F}" presName="linear" presStyleCnt="0">
        <dgm:presLayoutVars>
          <dgm:animLvl val="lvl"/>
          <dgm:resizeHandles val="exact"/>
        </dgm:presLayoutVars>
      </dgm:prSet>
      <dgm:spPr/>
      <dgm:t>
        <a:bodyPr/>
        <a:lstStyle/>
        <a:p>
          <a:endParaRPr lang="en-US"/>
        </a:p>
      </dgm:t>
    </dgm:pt>
    <dgm:pt modelId="{542CA5E0-EB29-4AE1-B765-454BD7E9F62A}" type="pres">
      <dgm:prSet presAssocID="{23C54BE4-FC45-49F8-BA6A-158AA980FE0B}" presName="parentText" presStyleLbl="node1" presStyleIdx="0" presStyleCnt="7">
        <dgm:presLayoutVars>
          <dgm:chMax val="0"/>
          <dgm:bulletEnabled val="1"/>
        </dgm:presLayoutVars>
      </dgm:prSet>
      <dgm:spPr/>
      <dgm:t>
        <a:bodyPr/>
        <a:lstStyle/>
        <a:p>
          <a:endParaRPr lang="en-US"/>
        </a:p>
      </dgm:t>
    </dgm:pt>
    <dgm:pt modelId="{BC513412-1B0B-4E02-8731-54B887544132}" type="pres">
      <dgm:prSet presAssocID="{504CE2D0-C45C-496B-8637-72CC84DE114A}" presName="spacer" presStyleCnt="0"/>
      <dgm:spPr/>
    </dgm:pt>
    <dgm:pt modelId="{4C969D6E-E8A9-43BC-A87F-4E452EC24030}" type="pres">
      <dgm:prSet presAssocID="{B0E31BA8-9240-4DA5-A681-FA863D6CAEAA}" presName="parentText" presStyleLbl="node1" presStyleIdx="1" presStyleCnt="7">
        <dgm:presLayoutVars>
          <dgm:chMax val="0"/>
          <dgm:bulletEnabled val="1"/>
        </dgm:presLayoutVars>
      </dgm:prSet>
      <dgm:spPr/>
      <dgm:t>
        <a:bodyPr/>
        <a:lstStyle/>
        <a:p>
          <a:endParaRPr lang="en-US"/>
        </a:p>
      </dgm:t>
    </dgm:pt>
    <dgm:pt modelId="{6D5703D3-407E-48AB-8A96-4458118FE430}" type="pres">
      <dgm:prSet presAssocID="{48D74EE6-FF7E-4521-89A3-80D345654785}" presName="spacer" presStyleCnt="0"/>
      <dgm:spPr/>
    </dgm:pt>
    <dgm:pt modelId="{2249D45D-ABFE-4B3C-A63A-A8092870C4A2}" type="pres">
      <dgm:prSet presAssocID="{9AAC087A-F611-44AB-89EE-863C6648EEB9}" presName="parentText" presStyleLbl="node1" presStyleIdx="2" presStyleCnt="7">
        <dgm:presLayoutVars>
          <dgm:chMax val="0"/>
          <dgm:bulletEnabled val="1"/>
        </dgm:presLayoutVars>
      </dgm:prSet>
      <dgm:spPr/>
      <dgm:t>
        <a:bodyPr/>
        <a:lstStyle/>
        <a:p>
          <a:endParaRPr lang="en-US"/>
        </a:p>
      </dgm:t>
    </dgm:pt>
    <dgm:pt modelId="{43E33C18-E022-4C80-8454-98143CC9DFDE}" type="pres">
      <dgm:prSet presAssocID="{734EDA57-AA22-4D89-B725-EA97FF1EE93C}" presName="spacer" presStyleCnt="0"/>
      <dgm:spPr/>
    </dgm:pt>
    <dgm:pt modelId="{A5F04DDD-F93B-41ED-9021-B6F2B9200F8A}" type="pres">
      <dgm:prSet presAssocID="{5C217994-5CD9-4D16-83EC-AD44324D05F5}" presName="parentText" presStyleLbl="node1" presStyleIdx="3" presStyleCnt="7">
        <dgm:presLayoutVars>
          <dgm:chMax val="0"/>
          <dgm:bulletEnabled val="1"/>
        </dgm:presLayoutVars>
      </dgm:prSet>
      <dgm:spPr/>
      <dgm:t>
        <a:bodyPr/>
        <a:lstStyle/>
        <a:p>
          <a:endParaRPr lang="en-US"/>
        </a:p>
      </dgm:t>
    </dgm:pt>
    <dgm:pt modelId="{DDFF6FEC-54AE-41DA-9C02-D9109BF113DB}" type="pres">
      <dgm:prSet presAssocID="{D9B83F86-51F6-463C-9071-3BB39F69C8ED}" presName="spacer" presStyleCnt="0"/>
      <dgm:spPr/>
    </dgm:pt>
    <dgm:pt modelId="{7A699F34-F9FF-4ACF-A2FD-0AF708A4447E}" type="pres">
      <dgm:prSet presAssocID="{A10A08D3-42EB-44E9-9AA5-8376AFAE4A30}" presName="parentText" presStyleLbl="node1" presStyleIdx="4" presStyleCnt="7">
        <dgm:presLayoutVars>
          <dgm:chMax val="0"/>
          <dgm:bulletEnabled val="1"/>
        </dgm:presLayoutVars>
      </dgm:prSet>
      <dgm:spPr/>
      <dgm:t>
        <a:bodyPr/>
        <a:lstStyle/>
        <a:p>
          <a:endParaRPr lang="en-US"/>
        </a:p>
      </dgm:t>
    </dgm:pt>
    <dgm:pt modelId="{B0647D7E-1D16-4AE2-A31A-2CAED8DFDBB3}" type="pres">
      <dgm:prSet presAssocID="{9172AE0D-DDA0-44A9-B2AF-AEE31D713D07}" presName="spacer" presStyleCnt="0"/>
      <dgm:spPr/>
    </dgm:pt>
    <dgm:pt modelId="{591E5672-9E78-4F19-853E-E5D429E1523E}" type="pres">
      <dgm:prSet presAssocID="{85DFAE33-18DB-4DC5-897B-EA3BFBE32E5E}" presName="parentText" presStyleLbl="node1" presStyleIdx="5" presStyleCnt="7">
        <dgm:presLayoutVars>
          <dgm:chMax val="0"/>
          <dgm:bulletEnabled val="1"/>
        </dgm:presLayoutVars>
      </dgm:prSet>
      <dgm:spPr/>
      <dgm:t>
        <a:bodyPr/>
        <a:lstStyle/>
        <a:p>
          <a:endParaRPr lang="en-US"/>
        </a:p>
      </dgm:t>
    </dgm:pt>
    <dgm:pt modelId="{E8050432-BAE8-4EF9-8DFA-A4D5C105E0A2}" type="pres">
      <dgm:prSet presAssocID="{E4D90594-E764-4943-B54C-2886FCE55BD8}" presName="spacer" presStyleCnt="0"/>
      <dgm:spPr/>
    </dgm:pt>
    <dgm:pt modelId="{3212EF7C-F6A8-4705-B707-0BFC11208CE2}" type="pres">
      <dgm:prSet presAssocID="{E2BF0A40-9527-440F-AEE8-4FBA24DFC486}" presName="parentText" presStyleLbl="node1" presStyleIdx="6" presStyleCnt="7">
        <dgm:presLayoutVars>
          <dgm:chMax val="0"/>
          <dgm:bulletEnabled val="1"/>
        </dgm:presLayoutVars>
      </dgm:prSet>
      <dgm:spPr/>
      <dgm:t>
        <a:bodyPr/>
        <a:lstStyle/>
        <a:p>
          <a:endParaRPr lang="en-US"/>
        </a:p>
      </dgm:t>
    </dgm:pt>
  </dgm:ptLst>
  <dgm:cxnLst>
    <dgm:cxn modelId="{C236CDE5-55B0-4D84-BCE9-224DEFB0B4A3}" type="presOf" srcId="{B0E31BA8-9240-4DA5-A681-FA863D6CAEAA}" destId="{4C969D6E-E8A9-43BC-A87F-4E452EC24030}" srcOrd="0" destOrd="0" presId="urn:microsoft.com/office/officeart/2005/8/layout/vList2"/>
    <dgm:cxn modelId="{F3998A3A-20F1-4791-80D6-83567A032A07}" srcId="{6D962046-8CBE-4523-8B3D-70F6D0DF886F}" destId="{B0E31BA8-9240-4DA5-A681-FA863D6CAEAA}" srcOrd="1" destOrd="0" parTransId="{92F0939E-E29E-40EF-8CE3-54883AE46395}" sibTransId="{48D74EE6-FF7E-4521-89A3-80D345654785}"/>
    <dgm:cxn modelId="{C89A0371-3CE3-41ED-9D61-7C644052E7EA}" type="presOf" srcId="{23C54BE4-FC45-49F8-BA6A-158AA980FE0B}" destId="{542CA5E0-EB29-4AE1-B765-454BD7E9F62A}" srcOrd="0" destOrd="0" presId="urn:microsoft.com/office/officeart/2005/8/layout/vList2"/>
    <dgm:cxn modelId="{1DCB22E0-B3B9-42EA-AAE4-5B8D304FF4DA}" type="presOf" srcId="{9AAC087A-F611-44AB-89EE-863C6648EEB9}" destId="{2249D45D-ABFE-4B3C-A63A-A8092870C4A2}" srcOrd="0" destOrd="0" presId="urn:microsoft.com/office/officeart/2005/8/layout/vList2"/>
    <dgm:cxn modelId="{1370ABF2-98B4-4186-B0F3-F0C6B99A029A}" type="presOf" srcId="{A10A08D3-42EB-44E9-9AA5-8376AFAE4A30}" destId="{7A699F34-F9FF-4ACF-A2FD-0AF708A4447E}" srcOrd="0" destOrd="0" presId="urn:microsoft.com/office/officeart/2005/8/layout/vList2"/>
    <dgm:cxn modelId="{69E7569D-3510-4E58-8F77-3FC309FDBFF6}" srcId="{6D962046-8CBE-4523-8B3D-70F6D0DF886F}" destId="{5C217994-5CD9-4D16-83EC-AD44324D05F5}" srcOrd="3" destOrd="0" parTransId="{6A8F6D1C-D1EA-4D4D-B928-885435DAE3E4}" sibTransId="{D9B83F86-51F6-463C-9071-3BB39F69C8ED}"/>
    <dgm:cxn modelId="{CF778004-8FDD-47DC-8E70-966DE13102B8}" srcId="{6D962046-8CBE-4523-8B3D-70F6D0DF886F}" destId="{85DFAE33-18DB-4DC5-897B-EA3BFBE32E5E}" srcOrd="5" destOrd="0" parTransId="{196B2E75-4BC6-4715-A82A-F8FF51EC7C2E}" sibTransId="{E4D90594-E764-4943-B54C-2886FCE55BD8}"/>
    <dgm:cxn modelId="{37E02353-5BF5-4374-92FC-EB2DA43E4552}" type="presOf" srcId="{5C217994-5CD9-4D16-83EC-AD44324D05F5}" destId="{A5F04DDD-F93B-41ED-9021-B6F2B9200F8A}" srcOrd="0" destOrd="0" presId="urn:microsoft.com/office/officeart/2005/8/layout/vList2"/>
    <dgm:cxn modelId="{E27A046D-4789-41C1-804B-76F0D24F8270}" srcId="{6D962046-8CBE-4523-8B3D-70F6D0DF886F}" destId="{23C54BE4-FC45-49F8-BA6A-158AA980FE0B}" srcOrd="0" destOrd="0" parTransId="{01EC74AD-B572-47CB-B39C-7DA1AB8C4FF3}" sibTransId="{504CE2D0-C45C-496B-8637-72CC84DE114A}"/>
    <dgm:cxn modelId="{33BC79B9-3A1E-4365-83E3-E248642F4F2F}" srcId="{6D962046-8CBE-4523-8B3D-70F6D0DF886F}" destId="{9AAC087A-F611-44AB-89EE-863C6648EEB9}" srcOrd="2" destOrd="0" parTransId="{88AD1D00-41C3-42FC-8273-46A3D7559F36}" sibTransId="{734EDA57-AA22-4D89-B725-EA97FF1EE93C}"/>
    <dgm:cxn modelId="{83FA9653-203F-4D58-A401-B67499A1A3CB}" type="presOf" srcId="{6D962046-8CBE-4523-8B3D-70F6D0DF886F}" destId="{0530F5CB-0782-428A-995B-3FD2F76BFAD1}" srcOrd="0" destOrd="0" presId="urn:microsoft.com/office/officeart/2005/8/layout/vList2"/>
    <dgm:cxn modelId="{9AF49EC4-9746-44CF-B180-65347D88E65A}" srcId="{6D962046-8CBE-4523-8B3D-70F6D0DF886F}" destId="{A10A08D3-42EB-44E9-9AA5-8376AFAE4A30}" srcOrd="4" destOrd="0" parTransId="{BCB34688-3E3E-4966-B245-967D61D3AA6E}" sibTransId="{9172AE0D-DDA0-44A9-B2AF-AEE31D713D07}"/>
    <dgm:cxn modelId="{1F0A6F2A-4367-42CB-874E-5016098D8E6E}" srcId="{6D962046-8CBE-4523-8B3D-70F6D0DF886F}" destId="{E2BF0A40-9527-440F-AEE8-4FBA24DFC486}" srcOrd="6" destOrd="0" parTransId="{2797E725-A5BB-4244-883B-56BC85008620}" sibTransId="{BE88BF16-1974-4C41-8114-8566DC7EF997}"/>
    <dgm:cxn modelId="{76FAD9C8-6BA4-4567-A58F-53233E3B217C}" type="presOf" srcId="{E2BF0A40-9527-440F-AEE8-4FBA24DFC486}" destId="{3212EF7C-F6A8-4705-B707-0BFC11208CE2}" srcOrd="0" destOrd="0" presId="urn:microsoft.com/office/officeart/2005/8/layout/vList2"/>
    <dgm:cxn modelId="{B12E9860-5AAB-4BFC-A8E4-2E9E79574E97}" type="presOf" srcId="{85DFAE33-18DB-4DC5-897B-EA3BFBE32E5E}" destId="{591E5672-9E78-4F19-853E-E5D429E1523E}" srcOrd="0" destOrd="0" presId="urn:microsoft.com/office/officeart/2005/8/layout/vList2"/>
    <dgm:cxn modelId="{F315C88E-5DD6-41BD-9ECA-8FAAE27F8B0B}" type="presParOf" srcId="{0530F5CB-0782-428A-995B-3FD2F76BFAD1}" destId="{542CA5E0-EB29-4AE1-B765-454BD7E9F62A}" srcOrd="0" destOrd="0" presId="urn:microsoft.com/office/officeart/2005/8/layout/vList2"/>
    <dgm:cxn modelId="{5CA351AC-1FFC-4F95-BDF8-BB393E0D1654}" type="presParOf" srcId="{0530F5CB-0782-428A-995B-3FD2F76BFAD1}" destId="{BC513412-1B0B-4E02-8731-54B887544132}" srcOrd="1" destOrd="0" presId="urn:microsoft.com/office/officeart/2005/8/layout/vList2"/>
    <dgm:cxn modelId="{5C00A339-6B8A-4F62-A9B7-15C95BF85616}" type="presParOf" srcId="{0530F5CB-0782-428A-995B-3FD2F76BFAD1}" destId="{4C969D6E-E8A9-43BC-A87F-4E452EC24030}" srcOrd="2" destOrd="0" presId="urn:microsoft.com/office/officeart/2005/8/layout/vList2"/>
    <dgm:cxn modelId="{D7C7C33C-98AC-4F93-BB56-932453BCB8BC}" type="presParOf" srcId="{0530F5CB-0782-428A-995B-3FD2F76BFAD1}" destId="{6D5703D3-407E-48AB-8A96-4458118FE430}" srcOrd="3" destOrd="0" presId="urn:microsoft.com/office/officeart/2005/8/layout/vList2"/>
    <dgm:cxn modelId="{3535CBBD-7505-4DAB-9A32-5C8D2AFC1C6F}" type="presParOf" srcId="{0530F5CB-0782-428A-995B-3FD2F76BFAD1}" destId="{2249D45D-ABFE-4B3C-A63A-A8092870C4A2}" srcOrd="4" destOrd="0" presId="urn:microsoft.com/office/officeart/2005/8/layout/vList2"/>
    <dgm:cxn modelId="{B1371988-DEC8-43B2-8684-46D586CB35A8}" type="presParOf" srcId="{0530F5CB-0782-428A-995B-3FD2F76BFAD1}" destId="{43E33C18-E022-4C80-8454-98143CC9DFDE}" srcOrd="5" destOrd="0" presId="urn:microsoft.com/office/officeart/2005/8/layout/vList2"/>
    <dgm:cxn modelId="{331F63CC-EBEA-4547-8612-5B6D61A85580}" type="presParOf" srcId="{0530F5CB-0782-428A-995B-3FD2F76BFAD1}" destId="{A5F04DDD-F93B-41ED-9021-B6F2B9200F8A}" srcOrd="6" destOrd="0" presId="urn:microsoft.com/office/officeart/2005/8/layout/vList2"/>
    <dgm:cxn modelId="{086565CB-C65F-471B-8087-423FA99208DC}" type="presParOf" srcId="{0530F5CB-0782-428A-995B-3FD2F76BFAD1}" destId="{DDFF6FEC-54AE-41DA-9C02-D9109BF113DB}" srcOrd="7" destOrd="0" presId="urn:microsoft.com/office/officeart/2005/8/layout/vList2"/>
    <dgm:cxn modelId="{2B4B8910-0076-4E75-8841-0DE1FFCB0E99}" type="presParOf" srcId="{0530F5CB-0782-428A-995B-3FD2F76BFAD1}" destId="{7A699F34-F9FF-4ACF-A2FD-0AF708A4447E}" srcOrd="8" destOrd="0" presId="urn:microsoft.com/office/officeart/2005/8/layout/vList2"/>
    <dgm:cxn modelId="{2BC3DE31-FC0B-4204-A962-3343929597C0}" type="presParOf" srcId="{0530F5CB-0782-428A-995B-3FD2F76BFAD1}" destId="{B0647D7E-1D16-4AE2-A31A-2CAED8DFDBB3}" srcOrd="9" destOrd="0" presId="urn:microsoft.com/office/officeart/2005/8/layout/vList2"/>
    <dgm:cxn modelId="{F68ADB2D-9522-41F7-9D60-892199D9B259}" type="presParOf" srcId="{0530F5CB-0782-428A-995B-3FD2F76BFAD1}" destId="{591E5672-9E78-4F19-853E-E5D429E1523E}" srcOrd="10" destOrd="0" presId="urn:microsoft.com/office/officeart/2005/8/layout/vList2"/>
    <dgm:cxn modelId="{15665EC9-C546-473E-87DC-850646FAD146}" type="presParOf" srcId="{0530F5CB-0782-428A-995B-3FD2F76BFAD1}" destId="{E8050432-BAE8-4EF9-8DFA-A4D5C105E0A2}" srcOrd="11" destOrd="0" presId="urn:microsoft.com/office/officeart/2005/8/layout/vList2"/>
    <dgm:cxn modelId="{0FC4F512-623E-4EB4-89C5-DD486744D4B7}" type="presParOf" srcId="{0530F5CB-0782-428A-995B-3FD2F76BFAD1}" destId="{3212EF7C-F6A8-4705-B707-0BFC11208CE2}" srcOrd="12" destOrd="0" presId="urn:microsoft.com/office/officeart/2005/8/layout/vList2"/>
  </dgm:cxnLst>
  <dgm:bg/>
  <dgm:whole/>
</dgm:dataModel>
</file>

<file path=ppt/diagrams/data21.xml><?xml version="1.0" encoding="utf-8"?>
<dgm:dataModel xmlns:dgm="http://schemas.openxmlformats.org/drawingml/2006/diagram" xmlns:a="http://schemas.openxmlformats.org/drawingml/2006/main">
  <dgm:ptLst>
    <dgm:pt modelId="{2B632EAE-1A30-48AD-B377-0A5A1CE00A84}" type="doc">
      <dgm:prSet loTypeId="urn:microsoft.com/office/officeart/2005/8/layout/vList2" loCatId="list" qsTypeId="urn:microsoft.com/office/officeart/2005/8/quickstyle/simple3" qsCatId="simple" csTypeId="urn:microsoft.com/office/officeart/2005/8/colors/colorful3" csCatId="colorful"/>
      <dgm:spPr/>
      <dgm:t>
        <a:bodyPr/>
        <a:lstStyle/>
        <a:p>
          <a:endParaRPr lang="en-US"/>
        </a:p>
      </dgm:t>
    </dgm:pt>
    <dgm:pt modelId="{FE121638-9BCF-44DE-BB4B-D81F719A14B6}">
      <dgm:prSet/>
      <dgm:spPr/>
      <dgm:t>
        <a:bodyPr/>
        <a:lstStyle/>
        <a:p>
          <a:pPr rtl="0"/>
          <a:r>
            <a:rPr lang="en-US" dirty="0" smtClean="0"/>
            <a:t>Invert the bottle containing </a:t>
          </a:r>
          <a:r>
            <a:rPr lang="en-US" dirty="0" err="1" smtClean="0"/>
            <a:t>formocresol</a:t>
          </a:r>
          <a:r>
            <a:rPr lang="en-US" dirty="0" smtClean="0"/>
            <a:t>  allow the liquid to cling to the side near the mouth of the jar .</a:t>
          </a:r>
          <a:endParaRPr lang="en-US" dirty="0"/>
        </a:p>
      </dgm:t>
    </dgm:pt>
    <dgm:pt modelId="{126D0720-992E-4A8D-97AA-1A53B9DE22EB}" type="parTrans" cxnId="{4CDFA8BF-DCBB-401B-8C6E-422AEF6B497D}">
      <dgm:prSet/>
      <dgm:spPr/>
      <dgm:t>
        <a:bodyPr/>
        <a:lstStyle/>
        <a:p>
          <a:endParaRPr lang="en-US"/>
        </a:p>
      </dgm:t>
    </dgm:pt>
    <dgm:pt modelId="{62E4B580-8A76-48F7-8D9C-FAFE7986C457}" type="sibTrans" cxnId="{4CDFA8BF-DCBB-401B-8C6E-422AEF6B497D}">
      <dgm:prSet/>
      <dgm:spPr/>
      <dgm:t>
        <a:bodyPr/>
        <a:lstStyle/>
        <a:p>
          <a:endParaRPr lang="en-US"/>
        </a:p>
      </dgm:t>
    </dgm:pt>
    <dgm:pt modelId="{D3DB0B26-567C-4995-8285-B04D30F87361}">
      <dgm:prSet/>
      <dgm:spPr/>
      <dgm:t>
        <a:bodyPr/>
        <a:lstStyle/>
        <a:p>
          <a:pPr rtl="0"/>
          <a:r>
            <a:rPr lang="en-US" dirty="0" smtClean="0"/>
            <a:t>Then the cover is removed &amp; a sterile cotton pellet is light wiped on the inside picking up some of the liquid </a:t>
          </a:r>
          <a:endParaRPr lang="en-US" dirty="0"/>
        </a:p>
      </dgm:t>
    </dgm:pt>
    <dgm:pt modelId="{0E707B90-AE31-4C7A-AAA2-50E343F7B080}" type="parTrans" cxnId="{A7CECAA1-EC5E-4537-B77D-FA152EA44001}">
      <dgm:prSet/>
      <dgm:spPr/>
      <dgm:t>
        <a:bodyPr/>
        <a:lstStyle/>
        <a:p>
          <a:endParaRPr lang="en-US"/>
        </a:p>
      </dgm:t>
    </dgm:pt>
    <dgm:pt modelId="{414B36F9-3693-4FBE-942A-A3A37525D6FF}" type="sibTrans" cxnId="{A7CECAA1-EC5E-4537-B77D-FA152EA44001}">
      <dgm:prSet/>
      <dgm:spPr/>
      <dgm:t>
        <a:bodyPr/>
        <a:lstStyle/>
        <a:p>
          <a:endParaRPr lang="en-US"/>
        </a:p>
      </dgm:t>
    </dgm:pt>
    <dgm:pt modelId="{E53AC184-41E9-48B8-980F-0B94C673335B}">
      <dgm:prSet/>
      <dgm:spPr/>
      <dgm:t>
        <a:bodyPr/>
        <a:lstStyle/>
        <a:p>
          <a:pPr rtl="0"/>
          <a:r>
            <a:rPr lang="en-US" dirty="0" err="1" smtClean="0"/>
            <a:t>Formocresol</a:t>
          </a:r>
          <a:r>
            <a:rPr lang="en-US" dirty="0" smtClean="0"/>
            <a:t> does not effectively fix the necrotic / decomposed tissue </a:t>
          </a:r>
          <a:endParaRPr lang="en-US" dirty="0"/>
        </a:p>
      </dgm:t>
    </dgm:pt>
    <dgm:pt modelId="{39C844D4-11B3-45D8-8D3A-B2E2B3CF00A3}" type="parTrans" cxnId="{E8FAA0BB-B37D-43FF-AC1F-4A17FF224DE4}">
      <dgm:prSet/>
      <dgm:spPr/>
      <dgm:t>
        <a:bodyPr/>
        <a:lstStyle/>
        <a:p>
          <a:endParaRPr lang="en-US"/>
        </a:p>
      </dgm:t>
    </dgm:pt>
    <dgm:pt modelId="{A2F07A29-E30C-4877-853B-D2FCFFAD5F4F}" type="sibTrans" cxnId="{E8FAA0BB-B37D-43FF-AC1F-4A17FF224DE4}">
      <dgm:prSet/>
      <dgm:spPr/>
      <dgm:t>
        <a:bodyPr/>
        <a:lstStyle/>
        <a:p>
          <a:endParaRPr lang="en-US"/>
        </a:p>
      </dgm:t>
    </dgm:pt>
    <dgm:pt modelId="{75AF182D-0534-4F69-A47A-F1232CCF815C}" type="pres">
      <dgm:prSet presAssocID="{2B632EAE-1A30-48AD-B377-0A5A1CE00A84}" presName="linear" presStyleCnt="0">
        <dgm:presLayoutVars>
          <dgm:animLvl val="lvl"/>
          <dgm:resizeHandles val="exact"/>
        </dgm:presLayoutVars>
      </dgm:prSet>
      <dgm:spPr/>
      <dgm:t>
        <a:bodyPr/>
        <a:lstStyle/>
        <a:p>
          <a:endParaRPr lang="en-US"/>
        </a:p>
      </dgm:t>
    </dgm:pt>
    <dgm:pt modelId="{CF46D946-09B2-4E85-9CF6-A13EDB0D013E}" type="pres">
      <dgm:prSet presAssocID="{FE121638-9BCF-44DE-BB4B-D81F719A14B6}" presName="parentText" presStyleLbl="node1" presStyleIdx="0" presStyleCnt="3">
        <dgm:presLayoutVars>
          <dgm:chMax val="0"/>
          <dgm:bulletEnabled val="1"/>
        </dgm:presLayoutVars>
      </dgm:prSet>
      <dgm:spPr/>
      <dgm:t>
        <a:bodyPr/>
        <a:lstStyle/>
        <a:p>
          <a:endParaRPr lang="en-US"/>
        </a:p>
      </dgm:t>
    </dgm:pt>
    <dgm:pt modelId="{1F62CF68-58EF-4A5C-B1CE-B069C34E1B36}" type="pres">
      <dgm:prSet presAssocID="{62E4B580-8A76-48F7-8D9C-FAFE7986C457}" presName="spacer" presStyleCnt="0"/>
      <dgm:spPr/>
    </dgm:pt>
    <dgm:pt modelId="{AD257104-BE02-495C-97EF-C1492FB56EA4}" type="pres">
      <dgm:prSet presAssocID="{D3DB0B26-567C-4995-8285-B04D30F87361}" presName="parentText" presStyleLbl="node1" presStyleIdx="1" presStyleCnt="3">
        <dgm:presLayoutVars>
          <dgm:chMax val="0"/>
          <dgm:bulletEnabled val="1"/>
        </dgm:presLayoutVars>
      </dgm:prSet>
      <dgm:spPr/>
      <dgm:t>
        <a:bodyPr/>
        <a:lstStyle/>
        <a:p>
          <a:endParaRPr lang="en-US"/>
        </a:p>
      </dgm:t>
    </dgm:pt>
    <dgm:pt modelId="{4F067C88-332D-4417-9838-86742C3ADCF5}" type="pres">
      <dgm:prSet presAssocID="{414B36F9-3693-4FBE-942A-A3A37525D6FF}" presName="spacer" presStyleCnt="0"/>
      <dgm:spPr/>
    </dgm:pt>
    <dgm:pt modelId="{75C6062C-264C-4A2B-8034-21F3CA97720C}" type="pres">
      <dgm:prSet presAssocID="{E53AC184-41E9-48B8-980F-0B94C673335B}" presName="parentText" presStyleLbl="node1" presStyleIdx="2" presStyleCnt="3">
        <dgm:presLayoutVars>
          <dgm:chMax val="0"/>
          <dgm:bulletEnabled val="1"/>
        </dgm:presLayoutVars>
      </dgm:prSet>
      <dgm:spPr/>
      <dgm:t>
        <a:bodyPr/>
        <a:lstStyle/>
        <a:p>
          <a:endParaRPr lang="en-US"/>
        </a:p>
      </dgm:t>
    </dgm:pt>
  </dgm:ptLst>
  <dgm:cxnLst>
    <dgm:cxn modelId="{A7CECAA1-EC5E-4537-B77D-FA152EA44001}" srcId="{2B632EAE-1A30-48AD-B377-0A5A1CE00A84}" destId="{D3DB0B26-567C-4995-8285-B04D30F87361}" srcOrd="1" destOrd="0" parTransId="{0E707B90-AE31-4C7A-AAA2-50E343F7B080}" sibTransId="{414B36F9-3693-4FBE-942A-A3A37525D6FF}"/>
    <dgm:cxn modelId="{16919854-1F93-487C-9E28-ED64B3E9043A}" type="presOf" srcId="{D3DB0B26-567C-4995-8285-B04D30F87361}" destId="{AD257104-BE02-495C-97EF-C1492FB56EA4}" srcOrd="0" destOrd="0" presId="urn:microsoft.com/office/officeart/2005/8/layout/vList2"/>
    <dgm:cxn modelId="{E8FAA0BB-B37D-43FF-AC1F-4A17FF224DE4}" srcId="{2B632EAE-1A30-48AD-B377-0A5A1CE00A84}" destId="{E53AC184-41E9-48B8-980F-0B94C673335B}" srcOrd="2" destOrd="0" parTransId="{39C844D4-11B3-45D8-8D3A-B2E2B3CF00A3}" sibTransId="{A2F07A29-E30C-4877-853B-D2FCFFAD5F4F}"/>
    <dgm:cxn modelId="{033CC4B8-847F-42C3-A9FE-E9D9171FDEE6}" type="presOf" srcId="{E53AC184-41E9-48B8-980F-0B94C673335B}" destId="{75C6062C-264C-4A2B-8034-21F3CA97720C}" srcOrd="0" destOrd="0" presId="urn:microsoft.com/office/officeart/2005/8/layout/vList2"/>
    <dgm:cxn modelId="{0AB04461-660A-4D3A-AD40-7310F35FF316}" type="presOf" srcId="{FE121638-9BCF-44DE-BB4B-D81F719A14B6}" destId="{CF46D946-09B2-4E85-9CF6-A13EDB0D013E}" srcOrd="0" destOrd="0" presId="urn:microsoft.com/office/officeart/2005/8/layout/vList2"/>
    <dgm:cxn modelId="{4CDFA8BF-DCBB-401B-8C6E-422AEF6B497D}" srcId="{2B632EAE-1A30-48AD-B377-0A5A1CE00A84}" destId="{FE121638-9BCF-44DE-BB4B-D81F719A14B6}" srcOrd="0" destOrd="0" parTransId="{126D0720-992E-4A8D-97AA-1A53B9DE22EB}" sibTransId="{62E4B580-8A76-48F7-8D9C-FAFE7986C457}"/>
    <dgm:cxn modelId="{46CAF1D2-0721-4BA7-9A36-05130EAA0530}" type="presOf" srcId="{2B632EAE-1A30-48AD-B377-0A5A1CE00A84}" destId="{75AF182D-0534-4F69-A47A-F1232CCF815C}" srcOrd="0" destOrd="0" presId="urn:microsoft.com/office/officeart/2005/8/layout/vList2"/>
    <dgm:cxn modelId="{A0BDF4E4-9619-45FA-922C-48A81E311A79}" type="presParOf" srcId="{75AF182D-0534-4F69-A47A-F1232CCF815C}" destId="{CF46D946-09B2-4E85-9CF6-A13EDB0D013E}" srcOrd="0" destOrd="0" presId="urn:microsoft.com/office/officeart/2005/8/layout/vList2"/>
    <dgm:cxn modelId="{A0D7F418-3337-4521-ADB1-592EE8146C21}" type="presParOf" srcId="{75AF182D-0534-4F69-A47A-F1232CCF815C}" destId="{1F62CF68-58EF-4A5C-B1CE-B069C34E1B36}" srcOrd="1" destOrd="0" presId="urn:microsoft.com/office/officeart/2005/8/layout/vList2"/>
    <dgm:cxn modelId="{2502AA60-4082-44D6-AFAE-2262F44D3105}" type="presParOf" srcId="{75AF182D-0534-4F69-A47A-F1232CCF815C}" destId="{AD257104-BE02-495C-97EF-C1492FB56EA4}" srcOrd="2" destOrd="0" presId="urn:microsoft.com/office/officeart/2005/8/layout/vList2"/>
    <dgm:cxn modelId="{23C53005-4B04-4F07-B5AF-C62484938618}" type="presParOf" srcId="{75AF182D-0534-4F69-A47A-F1232CCF815C}" destId="{4F067C88-332D-4417-9838-86742C3ADCF5}" srcOrd="3" destOrd="0" presId="urn:microsoft.com/office/officeart/2005/8/layout/vList2"/>
    <dgm:cxn modelId="{A26EDA2D-BD07-49A7-8B6A-3C17E5517CD9}" type="presParOf" srcId="{75AF182D-0534-4F69-A47A-F1232CCF815C}" destId="{75C6062C-264C-4A2B-8034-21F3CA97720C}" srcOrd="4" destOrd="0" presId="urn:microsoft.com/office/officeart/2005/8/layout/vList2"/>
  </dgm:cxnLst>
  <dgm:bg/>
  <dgm:whole/>
</dgm:dataModel>
</file>

<file path=ppt/diagrams/data22.xml><?xml version="1.0" encoding="utf-8"?>
<dgm:dataModel xmlns:dgm="http://schemas.openxmlformats.org/drawingml/2006/diagram" xmlns:a="http://schemas.openxmlformats.org/drawingml/2006/main">
  <dgm:ptLst>
    <dgm:pt modelId="{09C5B3CB-7EB8-46FD-8D07-77A1D462E151}" type="doc">
      <dgm:prSet loTypeId="urn:microsoft.com/office/officeart/2005/8/layout/vList2" loCatId="list" qsTypeId="urn:microsoft.com/office/officeart/2005/8/quickstyle/simple3" qsCatId="simple" csTypeId="urn:microsoft.com/office/officeart/2005/8/colors/colorful3" csCatId="colorful"/>
      <dgm:spPr/>
      <dgm:t>
        <a:bodyPr/>
        <a:lstStyle/>
        <a:p>
          <a:endParaRPr lang="en-US"/>
        </a:p>
      </dgm:t>
    </dgm:pt>
    <dgm:pt modelId="{6D01FF54-6911-4DA3-8587-F7B0397C9243}">
      <dgm:prSet/>
      <dgm:spPr/>
      <dgm:t>
        <a:bodyPr/>
        <a:lstStyle/>
        <a:p>
          <a:pPr rtl="0"/>
          <a:r>
            <a:rPr lang="en-US" dirty="0" smtClean="0"/>
            <a:t>The therapeutic action of these medicaments depends on direct contact with the tissues</a:t>
          </a:r>
          <a:endParaRPr lang="en-US" dirty="0"/>
        </a:p>
      </dgm:t>
    </dgm:pt>
    <dgm:pt modelId="{6DDA50E9-251A-4FCA-85BE-2BD38E72C8C2}" type="parTrans" cxnId="{72227396-A66D-4A15-8D9C-08AA3CE17F20}">
      <dgm:prSet/>
      <dgm:spPr/>
      <dgm:t>
        <a:bodyPr/>
        <a:lstStyle/>
        <a:p>
          <a:endParaRPr lang="en-US"/>
        </a:p>
      </dgm:t>
    </dgm:pt>
    <dgm:pt modelId="{A0E154F8-0200-4BE1-AA64-FCAD0D738A2E}" type="sibTrans" cxnId="{72227396-A66D-4A15-8D9C-08AA3CE17F20}">
      <dgm:prSet/>
      <dgm:spPr/>
      <dgm:t>
        <a:bodyPr/>
        <a:lstStyle/>
        <a:p>
          <a:endParaRPr lang="en-US"/>
        </a:p>
      </dgm:t>
    </dgm:pt>
    <dgm:pt modelId="{AB5908B2-9DA0-4DB7-AF00-310A9355BDB7}">
      <dgm:prSet/>
      <dgm:spPr/>
      <dgm:t>
        <a:bodyPr/>
        <a:lstStyle/>
        <a:p>
          <a:pPr rtl="0"/>
          <a:r>
            <a:rPr lang="en-US" dirty="0" smtClean="0"/>
            <a:t>But – these may not reach all the areas – where bacteria / tissue present &amp; have limited surface action </a:t>
          </a:r>
          <a:endParaRPr lang="en-US" dirty="0"/>
        </a:p>
      </dgm:t>
    </dgm:pt>
    <dgm:pt modelId="{64C7D0DC-6F4E-443D-9F45-A9B0FB984778}" type="parTrans" cxnId="{887C057F-F912-4010-9182-9EB63710FA6B}">
      <dgm:prSet/>
      <dgm:spPr/>
      <dgm:t>
        <a:bodyPr/>
        <a:lstStyle/>
        <a:p>
          <a:endParaRPr lang="en-US"/>
        </a:p>
      </dgm:t>
    </dgm:pt>
    <dgm:pt modelId="{EC742FBB-F05F-414F-AD6A-84403A0543D1}" type="sibTrans" cxnId="{887C057F-F912-4010-9182-9EB63710FA6B}">
      <dgm:prSet/>
      <dgm:spPr/>
      <dgm:t>
        <a:bodyPr/>
        <a:lstStyle/>
        <a:p>
          <a:endParaRPr lang="en-US"/>
        </a:p>
      </dgm:t>
    </dgm:pt>
    <dgm:pt modelId="{1A608E1F-DB27-4652-96FE-EAB81AEAC96F}">
      <dgm:prSet/>
      <dgm:spPr/>
      <dgm:t>
        <a:bodyPr/>
        <a:lstStyle/>
        <a:p>
          <a:pPr rtl="0"/>
          <a:r>
            <a:rPr lang="en-US" dirty="0" smtClean="0"/>
            <a:t>For these ICM to be effective – these should remain chemically active during the time of inter appointments  . </a:t>
          </a:r>
          <a:endParaRPr lang="en-US" dirty="0"/>
        </a:p>
      </dgm:t>
    </dgm:pt>
    <dgm:pt modelId="{E8C8F31D-D29F-4FE6-8694-C26E7BB6C289}" type="parTrans" cxnId="{D427BA30-2C3E-4F3D-9A38-AD1E71F73149}">
      <dgm:prSet/>
      <dgm:spPr/>
      <dgm:t>
        <a:bodyPr/>
        <a:lstStyle/>
        <a:p>
          <a:endParaRPr lang="en-US"/>
        </a:p>
      </dgm:t>
    </dgm:pt>
    <dgm:pt modelId="{CFAAEE05-00A6-4552-B7E1-EC896BF93D17}" type="sibTrans" cxnId="{D427BA30-2C3E-4F3D-9A38-AD1E71F73149}">
      <dgm:prSet/>
      <dgm:spPr/>
      <dgm:t>
        <a:bodyPr/>
        <a:lstStyle/>
        <a:p>
          <a:endParaRPr lang="en-US"/>
        </a:p>
      </dgm:t>
    </dgm:pt>
    <dgm:pt modelId="{4C14535F-C107-4746-B075-737A0160B843}">
      <dgm:prSet/>
      <dgm:spPr/>
      <dgm:t>
        <a:bodyPr/>
        <a:lstStyle/>
        <a:p>
          <a:pPr rtl="0"/>
          <a:r>
            <a:rPr lang="en-US" dirty="0" smtClean="0"/>
            <a:t>Calcium hydroxide retains – antimicrobial action for a prolonged period  </a:t>
          </a:r>
          <a:endParaRPr lang="en-US" dirty="0"/>
        </a:p>
      </dgm:t>
    </dgm:pt>
    <dgm:pt modelId="{BFC12E0F-3EEF-4AD5-8FFC-905D33C507AC}" type="parTrans" cxnId="{7CE76D72-0E8D-4758-920E-23CF7B1DEE8C}">
      <dgm:prSet/>
      <dgm:spPr/>
      <dgm:t>
        <a:bodyPr/>
        <a:lstStyle/>
        <a:p>
          <a:endParaRPr lang="en-US"/>
        </a:p>
      </dgm:t>
    </dgm:pt>
    <dgm:pt modelId="{4D6CF8B5-A4E1-4433-BD52-F58335531437}" type="sibTrans" cxnId="{7CE76D72-0E8D-4758-920E-23CF7B1DEE8C}">
      <dgm:prSet/>
      <dgm:spPr/>
      <dgm:t>
        <a:bodyPr/>
        <a:lstStyle/>
        <a:p>
          <a:endParaRPr lang="en-US"/>
        </a:p>
      </dgm:t>
    </dgm:pt>
    <dgm:pt modelId="{C71B118D-3706-4248-96AD-F3E35C04EDEC}" type="pres">
      <dgm:prSet presAssocID="{09C5B3CB-7EB8-46FD-8D07-77A1D462E151}" presName="linear" presStyleCnt="0">
        <dgm:presLayoutVars>
          <dgm:animLvl val="lvl"/>
          <dgm:resizeHandles val="exact"/>
        </dgm:presLayoutVars>
      </dgm:prSet>
      <dgm:spPr/>
      <dgm:t>
        <a:bodyPr/>
        <a:lstStyle/>
        <a:p>
          <a:endParaRPr lang="en-US"/>
        </a:p>
      </dgm:t>
    </dgm:pt>
    <dgm:pt modelId="{A10697FD-C8D3-44B1-86BA-F91BCEFA9B66}" type="pres">
      <dgm:prSet presAssocID="{6D01FF54-6911-4DA3-8587-F7B0397C9243}" presName="parentText" presStyleLbl="node1" presStyleIdx="0" presStyleCnt="4">
        <dgm:presLayoutVars>
          <dgm:chMax val="0"/>
          <dgm:bulletEnabled val="1"/>
        </dgm:presLayoutVars>
      </dgm:prSet>
      <dgm:spPr/>
      <dgm:t>
        <a:bodyPr/>
        <a:lstStyle/>
        <a:p>
          <a:endParaRPr lang="en-US"/>
        </a:p>
      </dgm:t>
    </dgm:pt>
    <dgm:pt modelId="{560C951E-D6CB-4656-A7E4-989F74733D5F}" type="pres">
      <dgm:prSet presAssocID="{A0E154F8-0200-4BE1-AA64-FCAD0D738A2E}" presName="spacer" presStyleCnt="0"/>
      <dgm:spPr/>
    </dgm:pt>
    <dgm:pt modelId="{7CB9EEE3-0FD9-44D6-ABD5-058C2083871D}" type="pres">
      <dgm:prSet presAssocID="{AB5908B2-9DA0-4DB7-AF00-310A9355BDB7}" presName="parentText" presStyleLbl="node1" presStyleIdx="1" presStyleCnt="4">
        <dgm:presLayoutVars>
          <dgm:chMax val="0"/>
          <dgm:bulletEnabled val="1"/>
        </dgm:presLayoutVars>
      </dgm:prSet>
      <dgm:spPr/>
      <dgm:t>
        <a:bodyPr/>
        <a:lstStyle/>
        <a:p>
          <a:endParaRPr lang="en-US"/>
        </a:p>
      </dgm:t>
    </dgm:pt>
    <dgm:pt modelId="{969DF2B0-6F22-4136-8F6B-6CE899606EF6}" type="pres">
      <dgm:prSet presAssocID="{EC742FBB-F05F-414F-AD6A-84403A0543D1}" presName="spacer" presStyleCnt="0"/>
      <dgm:spPr/>
    </dgm:pt>
    <dgm:pt modelId="{A20FDCBA-0E09-4F1F-9B1D-9460810C0893}" type="pres">
      <dgm:prSet presAssocID="{1A608E1F-DB27-4652-96FE-EAB81AEAC96F}" presName="parentText" presStyleLbl="node1" presStyleIdx="2" presStyleCnt="4">
        <dgm:presLayoutVars>
          <dgm:chMax val="0"/>
          <dgm:bulletEnabled val="1"/>
        </dgm:presLayoutVars>
      </dgm:prSet>
      <dgm:spPr/>
      <dgm:t>
        <a:bodyPr/>
        <a:lstStyle/>
        <a:p>
          <a:endParaRPr lang="en-US"/>
        </a:p>
      </dgm:t>
    </dgm:pt>
    <dgm:pt modelId="{7055CAD1-522D-48A7-8659-C7B5C296EB94}" type="pres">
      <dgm:prSet presAssocID="{CFAAEE05-00A6-4552-B7E1-EC896BF93D17}" presName="spacer" presStyleCnt="0"/>
      <dgm:spPr/>
    </dgm:pt>
    <dgm:pt modelId="{67C22745-5243-419A-A397-1685AC03B55A}" type="pres">
      <dgm:prSet presAssocID="{4C14535F-C107-4746-B075-737A0160B843}" presName="parentText" presStyleLbl="node1" presStyleIdx="3" presStyleCnt="4">
        <dgm:presLayoutVars>
          <dgm:chMax val="0"/>
          <dgm:bulletEnabled val="1"/>
        </dgm:presLayoutVars>
      </dgm:prSet>
      <dgm:spPr/>
      <dgm:t>
        <a:bodyPr/>
        <a:lstStyle/>
        <a:p>
          <a:endParaRPr lang="en-US"/>
        </a:p>
      </dgm:t>
    </dgm:pt>
  </dgm:ptLst>
  <dgm:cxnLst>
    <dgm:cxn modelId="{7CE76D72-0E8D-4758-920E-23CF7B1DEE8C}" srcId="{09C5B3CB-7EB8-46FD-8D07-77A1D462E151}" destId="{4C14535F-C107-4746-B075-737A0160B843}" srcOrd="3" destOrd="0" parTransId="{BFC12E0F-3EEF-4AD5-8FFC-905D33C507AC}" sibTransId="{4D6CF8B5-A4E1-4433-BD52-F58335531437}"/>
    <dgm:cxn modelId="{7208D988-DC50-402E-9ACA-1B64AE2D6691}" type="presOf" srcId="{4C14535F-C107-4746-B075-737A0160B843}" destId="{67C22745-5243-419A-A397-1685AC03B55A}" srcOrd="0" destOrd="0" presId="urn:microsoft.com/office/officeart/2005/8/layout/vList2"/>
    <dgm:cxn modelId="{2B74325B-A8EB-4087-A8F4-A38D2B3EE4A2}" type="presOf" srcId="{6D01FF54-6911-4DA3-8587-F7B0397C9243}" destId="{A10697FD-C8D3-44B1-86BA-F91BCEFA9B66}" srcOrd="0" destOrd="0" presId="urn:microsoft.com/office/officeart/2005/8/layout/vList2"/>
    <dgm:cxn modelId="{887C057F-F912-4010-9182-9EB63710FA6B}" srcId="{09C5B3CB-7EB8-46FD-8D07-77A1D462E151}" destId="{AB5908B2-9DA0-4DB7-AF00-310A9355BDB7}" srcOrd="1" destOrd="0" parTransId="{64C7D0DC-6F4E-443D-9F45-A9B0FB984778}" sibTransId="{EC742FBB-F05F-414F-AD6A-84403A0543D1}"/>
    <dgm:cxn modelId="{D427BA30-2C3E-4F3D-9A38-AD1E71F73149}" srcId="{09C5B3CB-7EB8-46FD-8D07-77A1D462E151}" destId="{1A608E1F-DB27-4652-96FE-EAB81AEAC96F}" srcOrd="2" destOrd="0" parTransId="{E8C8F31D-D29F-4FE6-8694-C26E7BB6C289}" sibTransId="{CFAAEE05-00A6-4552-B7E1-EC896BF93D17}"/>
    <dgm:cxn modelId="{72227396-A66D-4A15-8D9C-08AA3CE17F20}" srcId="{09C5B3CB-7EB8-46FD-8D07-77A1D462E151}" destId="{6D01FF54-6911-4DA3-8587-F7B0397C9243}" srcOrd="0" destOrd="0" parTransId="{6DDA50E9-251A-4FCA-85BE-2BD38E72C8C2}" sibTransId="{A0E154F8-0200-4BE1-AA64-FCAD0D738A2E}"/>
    <dgm:cxn modelId="{470B1F00-D2E2-49F1-9ABB-781595779A7A}" type="presOf" srcId="{09C5B3CB-7EB8-46FD-8D07-77A1D462E151}" destId="{C71B118D-3706-4248-96AD-F3E35C04EDEC}" srcOrd="0" destOrd="0" presId="urn:microsoft.com/office/officeart/2005/8/layout/vList2"/>
    <dgm:cxn modelId="{ED207529-C95F-4BD3-B655-7366EF54E560}" type="presOf" srcId="{1A608E1F-DB27-4652-96FE-EAB81AEAC96F}" destId="{A20FDCBA-0E09-4F1F-9B1D-9460810C0893}" srcOrd="0" destOrd="0" presId="urn:microsoft.com/office/officeart/2005/8/layout/vList2"/>
    <dgm:cxn modelId="{4D6C58B4-2A74-4AED-9696-F6EB558F8E20}" type="presOf" srcId="{AB5908B2-9DA0-4DB7-AF00-310A9355BDB7}" destId="{7CB9EEE3-0FD9-44D6-ABD5-058C2083871D}" srcOrd="0" destOrd="0" presId="urn:microsoft.com/office/officeart/2005/8/layout/vList2"/>
    <dgm:cxn modelId="{5B04ECD3-B938-471B-86AD-663E6BE67AD6}" type="presParOf" srcId="{C71B118D-3706-4248-96AD-F3E35C04EDEC}" destId="{A10697FD-C8D3-44B1-86BA-F91BCEFA9B66}" srcOrd="0" destOrd="0" presId="urn:microsoft.com/office/officeart/2005/8/layout/vList2"/>
    <dgm:cxn modelId="{DB0197D8-B352-479A-9CCB-DDC088F761D8}" type="presParOf" srcId="{C71B118D-3706-4248-96AD-F3E35C04EDEC}" destId="{560C951E-D6CB-4656-A7E4-989F74733D5F}" srcOrd="1" destOrd="0" presId="urn:microsoft.com/office/officeart/2005/8/layout/vList2"/>
    <dgm:cxn modelId="{8E90270D-8A67-4D12-809B-146A9FB3A257}" type="presParOf" srcId="{C71B118D-3706-4248-96AD-F3E35C04EDEC}" destId="{7CB9EEE3-0FD9-44D6-ABD5-058C2083871D}" srcOrd="2" destOrd="0" presId="urn:microsoft.com/office/officeart/2005/8/layout/vList2"/>
    <dgm:cxn modelId="{04ECA40D-1FA7-491C-B1F6-E5A9E413943B}" type="presParOf" srcId="{C71B118D-3706-4248-96AD-F3E35C04EDEC}" destId="{969DF2B0-6F22-4136-8F6B-6CE899606EF6}" srcOrd="3" destOrd="0" presId="urn:microsoft.com/office/officeart/2005/8/layout/vList2"/>
    <dgm:cxn modelId="{B3E8C61B-DA7C-4DC9-A939-DF787BE97AF5}" type="presParOf" srcId="{C71B118D-3706-4248-96AD-F3E35C04EDEC}" destId="{A20FDCBA-0E09-4F1F-9B1D-9460810C0893}" srcOrd="4" destOrd="0" presId="urn:microsoft.com/office/officeart/2005/8/layout/vList2"/>
    <dgm:cxn modelId="{F0FFDC8D-FAD8-41B5-B8BA-2476178170C3}" type="presParOf" srcId="{C71B118D-3706-4248-96AD-F3E35C04EDEC}" destId="{7055CAD1-522D-48A7-8659-C7B5C296EB94}" srcOrd="5" destOrd="0" presId="urn:microsoft.com/office/officeart/2005/8/layout/vList2"/>
    <dgm:cxn modelId="{4BD49B3A-38B1-4A01-8EBB-36CE9463BD4C}" type="presParOf" srcId="{C71B118D-3706-4248-96AD-F3E35C04EDEC}" destId="{67C22745-5243-419A-A397-1685AC03B55A}" srcOrd="6" destOrd="0" presId="urn:microsoft.com/office/officeart/2005/8/layout/vList2"/>
  </dgm:cxnLst>
  <dgm:bg/>
  <dgm:whole/>
</dgm:dataModel>
</file>

<file path=ppt/diagrams/data3.xml><?xml version="1.0" encoding="utf-8"?>
<dgm:dataModel xmlns:dgm="http://schemas.openxmlformats.org/drawingml/2006/diagram" xmlns:a="http://schemas.openxmlformats.org/drawingml/2006/main">
  <dgm:ptLst>
    <dgm:pt modelId="{ED03AFCC-EF11-42AB-A8E6-A10FEF959F43}" type="doc">
      <dgm:prSet loTypeId="urn:microsoft.com/office/officeart/2005/8/layout/vList2" loCatId="list" qsTypeId="urn:microsoft.com/office/officeart/2005/8/quickstyle/simple3" qsCatId="simple" csTypeId="urn:microsoft.com/office/officeart/2005/8/colors/colorful3" csCatId="colorful"/>
      <dgm:spPr/>
      <dgm:t>
        <a:bodyPr/>
        <a:lstStyle/>
        <a:p>
          <a:endParaRPr lang="en-US"/>
        </a:p>
      </dgm:t>
    </dgm:pt>
    <dgm:pt modelId="{4FBB8BAC-3C9B-4C58-BB67-918E831F5B7F}">
      <dgm:prSet/>
      <dgm:spPr/>
      <dgm:t>
        <a:bodyPr/>
        <a:lstStyle/>
        <a:p>
          <a:pPr rtl="0"/>
          <a:r>
            <a:rPr lang="en-US" b="1" dirty="0" smtClean="0"/>
            <a:t>A chemical agent sealed within the root canal system; used between appointments as an anodyne and/or antimicrobial agent. </a:t>
          </a:r>
          <a:endParaRPr lang="en-US" dirty="0"/>
        </a:p>
      </dgm:t>
    </dgm:pt>
    <dgm:pt modelId="{EEBBBDA3-B015-4FDE-B7C9-407C3134C5F6}" type="parTrans" cxnId="{6B7B6E08-4B7D-4F11-9223-B815C5EFBA58}">
      <dgm:prSet/>
      <dgm:spPr/>
      <dgm:t>
        <a:bodyPr/>
        <a:lstStyle/>
        <a:p>
          <a:endParaRPr lang="en-US"/>
        </a:p>
      </dgm:t>
    </dgm:pt>
    <dgm:pt modelId="{617B9EBB-83E5-476E-ADEF-C47B1920F3C6}" type="sibTrans" cxnId="{6B7B6E08-4B7D-4F11-9223-B815C5EFBA58}">
      <dgm:prSet/>
      <dgm:spPr/>
      <dgm:t>
        <a:bodyPr/>
        <a:lstStyle/>
        <a:p>
          <a:endParaRPr lang="en-US"/>
        </a:p>
      </dgm:t>
    </dgm:pt>
    <dgm:pt modelId="{1AD52284-4127-4028-B75B-46F3A1F3F403}">
      <dgm:prSet/>
      <dgm:spPr/>
      <dgm:t>
        <a:bodyPr/>
        <a:lstStyle/>
        <a:p>
          <a:pPr rtl="0"/>
          <a:endParaRPr lang="en-US" b="1" i="1" dirty="0"/>
        </a:p>
      </dgm:t>
    </dgm:pt>
    <dgm:pt modelId="{8119A2AD-F974-4871-84AF-3222F5BCFF54}" type="parTrans" cxnId="{D4639299-CA0C-4D60-9CC5-5BECBFE58D35}">
      <dgm:prSet/>
      <dgm:spPr/>
      <dgm:t>
        <a:bodyPr/>
        <a:lstStyle/>
        <a:p>
          <a:endParaRPr lang="en-US"/>
        </a:p>
      </dgm:t>
    </dgm:pt>
    <dgm:pt modelId="{9E68BFD2-EEA9-4D34-B83D-CE2FD2B39820}" type="sibTrans" cxnId="{D4639299-CA0C-4D60-9CC5-5BECBFE58D35}">
      <dgm:prSet/>
      <dgm:spPr/>
      <dgm:t>
        <a:bodyPr/>
        <a:lstStyle/>
        <a:p>
          <a:endParaRPr lang="en-US"/>
        </a:p>
      </dgm:t>
    </dgm:pt>
    <dgm:pt modelId="{79DF20AE-3054-43BB-BFD5-23F528B7526C}" type="pres">
      <dgm:prSet presAssocID="{ED03AFCC-EF11-42AB-A8E6-A10FEF959F43}" presName="linear" presStyleCnt="0">
        <dgm:presLayoutVars>
          <dgm:animLvl val="lvl"/>
          <dgm:resizeHandles val="exact"/>
        </dgm:presLayoutVars>
      </dgm:prSet>
      <dgm:spPr/>
      <dgm:t>
        <a:bodyPr/>
        <a:lstStyle/>
        <a:p>
          <a:endParaRPr lang="en-US"/>
        </a:p>
      </dgm:t>
    </dgm:pt>
    <dgm:pt modelId="{FE618E37-41F1-4C71-ADA4-CCA731961398}" type="pres">
      <dgm:prSet presAssocID="{4FBB8BAC-3C9B-4C58-BB67-918E831F5B7F}" presName="parentText" presStyleLbl="node1" presStyleIdx="0" presStyleCnt="1">
        <dgm:presLayoutVars>
          <dgm:chMax val="0"/>
          <dgm:bulletEnabled val="1"/>
        </dgm:presLayoutVars>
      </dgm:prSet>
      <dgm:spPr/>
      <dgm:t>
        <a:bodyPr/>
        <a:lstStyle/>
        <a:p>
          <a:endParaRPr lang="en-US"/>
        </a:p>
      </dgm:t>
    </dgm:pt>
    <dgm:pt modelId="{7F73E814-8E91-45AB-9728-C0E05631008E}" type="pres">
      <dgm:prSet presAssocID="{4FBB8BAC-3C9B-4C58-BB67-918E831F5B7F}" presName="childText" presStyleLbl="revTx" presStyleIdx="0" presStyleCnt="1">
        <dgm:presLayoutVars>
          <dgm:bulletEnabled val="1"/>
        </dgm:presLayoutVars>
      </dgm:prSet>
      <dgm:spPr/>
      <dgm:t>
        <a:bodyPr/>
        <a:lstStyle/>
        <a:p>
          <a:endParaRPr lang="en-US"/>
        </a:p>
      </dgm:t>
    </dgm:pt>
  </dgm:ptLst>
  <dgm:cxnLst>
    <dgm:cxn modelId="{C88FA42F-86C3-4095-9E87-EF9E991A27AC}" type="presOf" srcId="{1AD52284-4127-4028-B75B-46F3A1F3F403}" destId="{7F73E814-8E91-45AB-9728-C0E05631008E}" srcOrd="0" destOrd="0" presId="urn:microsoft.com/office/officeart/2005/8/layout/vList2"/>
    <dgm:cxn modelId="{D4639299-CA0C-4D60-9CC5-5BECBFE58D35}" srcId="{4FBB8BAC-3C9B-4C58-BB67-918E831F5B7F}" destId="{1AD52284-4127-4028-B75B-46F3A1F3F403}" srcOrd="0" destOrd="0" parTransId="{8119A2AD-F974-4871-84AF-3222F5BCFF54}" sibTransId="{9E68BFD2-EEA9-4D34-B83D-CE2FD2B39820}"/>
    <dgm:cxn modelId="{AE4C2707-B5FA-4BEF-8961-27CB78AC8389}" type="presOf" srcId="{4FBB8BAC-3C9B-4C58-BB67-918E831F5B7F}" destId="{FE618E37-41F1-4C71-ADA4-CCA731961398}" srcOrd="0" destOrd="0" presId="urn:microsoft.com/office/officeart/2005/8/layout/vList2"/>
    <dgm:cxn modelId="{6B7B6E08-4B7D-4F11-9223-B815C5EFBA58}" srcId="{ED03AFCC-EF11-42AB-A8E6-A10FEF959F43}" destId="{4FBB8BAC-3C9B-4C58-BB67-918E831F5B7F}" srcOrd="0" destOrd="0" parTransId="{EEBBBDA3-B015-4FDE-B7C9-407C3134C5F6}" sibTransId="{617B9EBB-83E5-476E-ADEF-C47B1920F3C6}"/>
    <dgm:cxn modelId="{E2EB409D-5F1C-4665-9B84-F56FB1955AAF}" type="presOf" srcId="{ED03AFCC-EF11-42AB-A8E6-A10FEF959F43}" destId="{79DF20AE-3054-43BB-BFD5-23F528B7526C}" srcOrd="0" destOrd="0" presId="urn:microsoft.com/office/officeart/2005/8/layout/vList2"/>
    <dgm:cxn modelId="{19BC5321-6923-4465-ACC6-22E11B19D23D}" type="presParOf" srcId="{79DF20AE-3054-43BB-BFD5-23F528B7526C}" destId="{FE618E37-41F1-4C71-ADA4-CCA731961398}" srcOrd="0" destOrd="0" presId="urn:microsoft.com/office/officeart/2005/8/layout/vList2"/>
    <dgm:cxn modelId="{3C9937AE-729D-4875-B289-49BC722EA563}" type="presParOf" srcId="{79DF20AE-3054-43BB-BFD5-23F528B7526C}" destId="{7F73E814-8E91-45AB-9728-C0E05631008E}" srcOrd="1" destOrd="0" presId="urn:microsoft.com/office/officeart/2005/8/layout/vList2"/>
  </dgm:cxnLst>
  <dgm:bg/>
  <dgm:whole/>
</dgm:dataModel>
</file>

<file path=ppt/diagrams/data4.xml><?xml version="1.0" encoding="utf-8"?>
<dgm:dataModel xmlns:dgm="http://schemas.openxmlformats.org/drawingml/2006/diagram" xmlns:a="http://schemas.openxmlformats.org/drawingml/2006/main">
  <dgm:ptLst>
    <dgm:pt modelId="{4FA5BE56-8041-43FE-BACF-AE208641DDD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1583A8F-150A-41D7-A652-14F29FAF75B0}">
      <dgm:prSet/>
      <dgm:spPr/>
      <dgm:t>
        <a:bodyPr/>
        <a:lstStyle/>
        <a:p>
          <a:pPr algn="ctr" rtl="0"/>
          <a:r>
            <a:rPr lang="en-US" b="1" dirty="0" smtClean="0"/>
            <a:t>CLASSIFICATION </a:t>
          </a:r>
          <a:endParaRPr lang="en-US" b="1" dirty="0"/>
        </a:p>
      </dgm:t>
    </dgm:pt>
    <dgm:pt modelId="{215A78B0-387F-45EF-90F5-E3BC2B4E7E92}" type="parTrans" cxnId="{209CFA8F-01AA-42E8-A274-FF88D819ECBE}">
      <dgm:prSet/>
      <dgm:spPr/>
      <dgm:t>
        <a:bodyPr/>
        <a:lstStyle/>
        <a:p>
          <a:endParaRPr lang="en-US"/>
        </a:p>
      </dgm:t>
    </dgm:pt>
    <dgm:pt modelId="{C3D3ABD3-E213-4023-90F1-5B7F1072E101}" type="sibTrans" cxnId="{209CFA8F-01AA-42E8-A274-FF88D819ECBE}">
      <dgm:prSet/>
      <dgm:spPr/>
      <dgm:t>
        <a:bodyPr/>
        <a:lstStyle/>
        <a:p>
          <a:endParaRPr lang="en-US"/>
        </a:p>
      </dgm:t>
    </dgm:pt>
    <dgm:pt modelId="{9C8A0A3A-9BA8-456B-9D76-E4764F6D4906}" type="pres">
      <dgm:prSet presAssocID="{4FA5BE56-8041-43FE-BACF-AE208641DDD5}" presName="linear" presStyleCnt="0">
        <dgm:presLayoutVars>
          <dgm:animLvl val="lvl"/>
          <dgm:resizeHandles val="exact"/>
        </dgm:presLayoutVars>
      </dgm:prSet>
      <dgm:spPr/>
      <dgm:t>
        <a:bodyPr/>
        <a:lstStyle/>
        <a:p>
          <a:endParaRPr lang="en-US"/>
        </a:p>
      </dgm:t>
    </dgm:pt>
    <dgm:pt modelId="{4050EC24-AB3D-4985-942C-4D09DB7AF506}" type="pres">
      <dgm:prSet presAssocID="{71583A8F-150A-41D7-A652-14F29FAF75B0}" presName="parentText" presStyleLbl="node1" presStyleIdx="0" presStyleCnt="1">
        <dgm:presLayoutVars>
          <dgm:chMax val="0"/>
          <dgm:bulletEnabled val="1"/>
        </dgm:presLayoutVars>
      </dgm:prSet>
      <dgm:spPr/>
      <dgm:t>
        <a:bodyPr/>
        <a:lstStyle/>
        <a:p>
          <a:endParaRPr lang="en-US"/>
        </a:p>
      </dgm:t>
    </dgm:pt>
  </dgm:ptLst>
  <dgm:cxnLst>
    <dgm:cxn modelId="{209CFA8F-01AA-42E8-A274-FF88D819ECBE}" srcId="{4FA5BE56-8041-43FE-BACF-AE208641DDD5}" destId="{71583A8F-150A-41D7-A652-14F29FAF75B0}" srcOrd="0" destOrd="0" parTransId="{215A78B0-387F-45EF-90F5-E3BC2B4E7E92}" sibTransId="{C3D3ABD3-E213-4023-90F1-5B7F1072E101}"/>
    <dgm:cxn modelId="{A82A3008-2960-4342-9CE8-9AEFFFB732F7}" type="presOf" srcId="{71583A8F-150A-41D7-A652-14F29FAF75B0}" destId="{4050EC24-AB3D-4985-942C-4D09DB7AF506}" srcOrd="0" destOrd="0" presId="urn:microsoft.com/office/officeart/2005/8/layout/vList2"/>
    <dgm:cxn modelId="{2676DD9D-3DAD-4FBE-9AB2-E352EBEBC9DC}" type="presOf" srcId="{4FA5BE56-8041-43FE-BACF-AE208641DDD5}" destId="{9C8A0A3A-9BA8-456B-9D76-E4764F6D4906}" srcOrd="0" destOrd="0" presId="urn:microsoft.com/office/officeart/2005/8/layout/vList2"/>
    <dgm:cxn modelId="{538244FE-0327-4EA7-8D43-0CEC6A71A995}" type="presParOf" srcId="{9C8A0A3A-9BA8-456B-9D76-E4764F6D4906}" destId="{4050EC24-AB3D-4985-942C-4D09DB7AF506}" srcOrd="0" destOrd="0" presId="urn:microsoft.com/office/officeart/2005/8/layout/vList2"/>
  </dgm:cxnLst>
  <dgm:bg/>
  <dgm:whole/>
</dgm:dataModel>
</file>

<file path=ppt/diagrams/data5.xml><?xml version="1.0" encoding="utf-8"?>
<dgm:dataModel xmlns:dgm="http://schemas.openxmlformats.org/drawingml/2006/diagram" xmlns:a="http://schemas.openxmlformats.org/drawingml/2006/main">
  <dgm:ptLst>
    <dgm:pt modelId="{399491D8-8B6B-470F-8320-EEBABD466B2B}" type="doc">
      <dgm:prSet loTypeId="urn:microsoft.com/office/officeart/2005/8/layout/process1" loCatId="process" qsTypeId="urn:microsoft.com/office/officeart/2005/8/quickstyle/simple3" qsCatId="simple" csTypeId="urn:microsoft.com/office/officeart/2005/8/colors/colorful2" csCatId="colorful"/>
      <dgm:spPr/>
      <dgm:t>
        <a:bodyPr/>
        <a:lstStyle/>
        <a:p>
          <a:endParaRPr lang="en-US"/>
        </a:p>
      </dgm:t>
    </dgm:pt>
    <dgm:pt modelId="{E6D52A13-2333-45B2-902F-9B02FFCF04AC}">
      <dgm:prSet/>
      <dgm:spPr/>
      <dgm:t>
        <a:bodyPr/>
        <a:lstStyle/>
        <a:p>
          <a:pPr algn="l" rtl="0"/>
          <a:r>
            <a:rPr lang="en-US" dirty="0" smtClean="0"/>
            <a:t>1.Conventional antiseptics / Locally used antiseptic</a:t>
          </a:r>
          <a:endParaRPr lang="en-US" dirty="0"/>
        </a:p>
      </dgm:t>
    </dgm:pt>
    <dgm:pt modelId="{B2A4288C-E54F-4EDD-88FC-45D9A65CE8DE}" type="parTrans" cxnId="{27F929F3-FDA8-4181-B69F-7C7E359E3426}">
      <dgm:prSet/>
      <dgm:spPr/>
      <dgm:t>
        <a:bodyPr/>
        <a:lstStyle/>
        <a:p>
          <a:endParaRPr lang="en-US"/>
        </a:p>
      </dgm:t>
    </dgm:pt>
    <dgm:pt modelId="{617C31F9-B40C-4986-8437-8E12176E61FD}" type="sibTrans" cxnId="{27F929F3-FDA8-4181-B69F-7C7E359E3426}">
      <dgm:prSet/>
      <dgm:spPr/>
      <dgm:t>
        <a:bodyPr/>
        <a:lstStyle/>
        <a:p>
          <a:endParaRPr lang="en-US"/>
        </a:p>
      </dgm:t>
    </dgm:pt>
    <dgm:pt modelId="{6DC33562-18D6-4CCE-A135-D34CFFA3FABA}">
      <dgm:prSet/>
      <dgm:spPr/>
      <dgm:t>
        <a:bodyPr/>
        <a:lstStyle/>
        <a:p>
          <a:pPr rtl="0"/>
          <a:r>
            <a:rPr lang="en-US" dirty="0" smtClean="0"/>
            <a:t>2.Chemotherapeutics</a:t>
          </a:r>
          <a:endParaRPr lang="en-US" dirty="0"/>
        </a:p>
      </dgm:t>
    </dgm:pt>
    <dgm:pt modelId="{A3106E2C-9913-43E9-8700-54125071D513}" type="parTrans" cxnId="{282E1820-F5E2-43DB-A482-50282B3A25FB}">
      <dgm:prSet/>
      <dgm:spPr/>
      <dgm:t>
        <a:bodyPr/>
        <a:lstStyle/>
        <a:p>
          <a:endParaRPr lang="en-US"/>
        </a:p>
      </dgm:t>
    </dgm:pt>
    <dgm:pt modelId="{C96A6A45-5744-4C3A-8565-B2FFA43B91B3}" type="sibTrans" cxnId="{282E1820-F5E2-43DB-A482-50282B3A25FB}">
      <dgm:prSet/>
      <dgm:spPr/>
      <dgm:t>
        <a:bodyPr/>
        <a:lstStyle/>
        <a:p>
          <a:endParaRPr lang="en-US"/>
        </a:p>
      </dgm:t>
    </dgm:pt>
    <dgm:pt modelId="{0EC5A7BE-97D8-4EF1-B813-12F1F6ADD0EF}" type="pres">
      <dgm:prSet presAssocID="{399491D8-8B6B-470F-8320-EEBABD466B2B}" presName="Name0" presStyleCnt="0">
        <dgm:presLayoutVars>
          <dgm:dir/>
          <dgm:resizeHandles val="exact"/>
        </dgm:presLayoutVars>
      </dgm:prSet>
      <dgm:spPr/>
      <dgm:t>
        <a:bodyPr/>
        <a:lstStyle/>
        <a:p>
          <a:endParaRPr lang="en-US"/>
        </a:p>
      </dgm:t>
    </dgm:pt>
    <dgm:pt modelId="{25881413-6A56-44C9-8432-0218867D6F2B}" type="pres">
      <dgm:prSet presAssocID="{E6D52A13-2333-45B2-902F-9B02FFCF04AC}" presName="node" presStyleLbl="node1" presStyleIdx="0" presStyleCnt="2">
        <dgm:presLayoutVars>
          <dgm:bulletEnabled val="1"/>
        </dgm:presLayoutVars>
      </dgm:prSet>
      <dgm:spPr/>
      <dgm:t>
        <a:bodyPr/>
        <a:lstStyle/>
        <a:p>
          <a:endParaRPr lang="en-US"/>
        </a:p>
      </dgm:t>
    </dgm:pt>
    <dgm:pt modelId="{183E4315-3AD9-4E00-8989-8A0F39E404E5}" type="pres">
      <dgm:prSet presAssocID="{617C31F9-B40C-4986-8437-8E12176E61FD}" presName="sibTrans" presStyleLbl="sibTrans2D1" presStyleIdx="0" presStyleCnt="1"/>
      <dgm:spPr/>
      <dgm:t>
        <a:bodyPr/>
        <a:lstStyle/>
        <a:p>
          <a:endParaRPr lang="en-US"/>
        </a:p>
      </dgm:t>
    </dgm:pt>
    <dgm:pt modelId="{1DE1C558-6F31-40B2-88BB-87FE2A812E1E}" type="pres">
      <dgm:prSet presAssocID="{617C31F9-B40C-4986-8437-8E12176E61FD}" presName="connectorText" presStyleLbl="sibTrans2D1" presStyleIdx="0" presStyleCnt="1"/>
      <dgm:spPr/>
      <dgm:t>
        <a:bodyPr/>
        <a:lstStyle/>
        <a:p>
          <a:endParaRPr lang="en-US"/>
        </a:p>
      </dgm:t>
    </dgm:pt>
    <dgm:pt modelId="{2D089656-D38A-4B64-9A5D-F56221368ED6}" type="pres">
      <dgm:prSet presAssocID="{6DC33562-18D6-4CCE-A135-D34CFFA3FABA}" presName="node" presStyleLbl="node1" presStyleIdx="1" presStyleCnt="2">
        <dgm:presLayoutVars>
          <dgm:bulletEnabled val="1"/>
        </dgm:presLayoutVars>
      </dgm:prSet>
      <dgm:spPr/>
      <dgm:t>
        <a:bodyPr/>
        <a:lstStyle/>
        <a:p>
          <a:endParaRPr lang="en-US"/>
        </a:p>
      </dgm:t>
    </dgm:pt>
  </dgm:ptLst>
  <dgm:cxnLst>
    <dgm:cxn modelId="{27F929F3-FDA8-4181-B69F-7C7E359E3426}" srcId="{399491D8-8B6B-470F-8320-EEBABD466B2B}" destId="{E6D52A13-2333-45B2-902F-9B02FFCF04AC}" srcOrd="0" destOrd="0" parTransId="{B2A4288C-E54F-4EDD-88FC-45D9A65CE8DE}" sibTransId="{617C31F9-B40C-4986-8437-8E12176E61FD}"/>
    <dgm:cxn modelId="{4BFA205F-A864-4AE3-A664-B49AC9F48A6A}" type="presOf" srcId="{617C31F9-B40C-4986-8437-8E12176E61FD}" destId="{1DE1C558-6F31-40B2-88BB-87FE2A812E1E}" srcOrd="1" destOrd="0" presId="urn:microsoft.com/office/officeart/2005/8/layout/process1"/>
    <dgm:cxn modelId="{282E1820-F5E2-43DB-A482-50282B3A25FB}" srcId="{399491D8-8B6B-470F-8320-EEBABD466B2B}" destId="{6DC33562-18D6-4CCE-A135-D34CFFA3FABA}" srcOrd="1" destOrd="0" parTransId="{A3106E2C-9913-43E9-8700-54125071D513}" sibTransId="{C96A6A45-5744-4C3A-8565-B2FFA43B91B3}"/>
    <dgm:cxn modelId="{E52B30AE-EE85-402F-A11F-53D966AE604B}" type="presOf" srcId="{6DC33562-18D6-4CCE-A135-D34CFFA3FABA}" destId="{2D089656-D38A-4B64-9A5D-F56221368ED6}" srcOrd="0" destOrd="0" presId="urn:microsoft.com/office/officeart/2005/8/layout/process1"/>
    <dgm:cxn modelId="{1E29C1A6-0D3C-46BC-8FD2-0811E3D25EBF}" type="presOf" srcId="{399491D8-8B6B-470F-8320-EEBABD466B2B}" destId="{0EC5A7BE-97D8-4EF1-B813-12F1F6ADD0EF}" srcOrd="0" destOrd="0" presId="urn:microsoft.com/office/officeart/2005/8/layout/process1"/>
    <dgm:cxn modelId="{8A478DDA-11B5-45CA-8355-04E6C4C65794}" type="presOf" srcId="{E6D52A13-2333-45B2-902F-9B02FFCF04AC}" destId="{25881413-6A56-44C9-8432-0218867D6F2B}" srcOrd="0" destOrd="0" presId="urn:microsoft.com/office/officeart/2005/8/layout/process1"/>
    <dgm:cxn modelId="{8C8D5503-C9A6-4214-9F70-377958F9071B}" type="presOf" srcId="{617C31F9-B40C-4986-8437-8E12176E61FD}" destId="{183E4315-3AD9-4E00-8989-8A0F39E404E5}" srcOrd="0" destOrd="0" presId="urn:microsoft.com/office/officeart/2005/8/layout/process1"/>
    <dgm:cxn modelId="{5E69711E-D174-47C5-BDEF-00C0A190E4AB}" type="presParOf" srcId="{0EC5A7BE-97D8-4EF1-B813-12F1F6ADD0EF}" destId="{25881413-6A56-44C9-8432-0218867D6F2B}" srcOrd="0" destOrd="0" presId="urn:microsoft.com/office/officeart/2005/8/layout/process1"/>
    <dgm:cxn modelId="{79B7D6EB-93EC-40C8-A8B6-C13966F4A49E}" type="presParOf" srcId="{0EC5A7BE-97D8-4EF1-B813-12F1F6ADD0EF}" destId="{183E4315-3AD9-4E00-8989-8A0F39E404E5}" srcOrd="1" destOrd="0" presId="urn:microsoft.com/office/officeart/2005/8/layout/process1"/>
    <dgm:cxn modelId="{C09FD6CE-4058-4C4A-A374-D149702F2764}" type="presParOf" srcId="{183E4315-3AD9-4E00-8989-8A0F39E404E5}" destId="{1DE1C558-6F31-40B2-88BB-87FE2A812E1E}" srcOrd="0" destOrd="0" presId="urn:microsoft.com/office/officeart/2005/8/layout/process1"/>
    <dgm:cxn modelId="{453E0743-F992-466B-95A2-6A0AA009DF9F}" type="presParOf" srcId="{0EC5A7BE-97D8-4EF1-B813-12F1F6ADD0EF}" destId="{2D089656-D38A-4B64-9A5D-F56221368ED6}" srcOrd="2" destOrd="0" presId="urn:microsoft.com/office/officeart/2005/8/layout/process1"/>
  </dgm:cxnLst>
  <dgm:bg/>
  <dgm:whole/>
</dgm:dataModel>
</file>

<file path=ppt/diagrams/data6.xml><?xml version="1.0" encoding="utf-8"?>
<dgm:dataModel xmlns:dgm="http://schemas.openxmlformats.org/drawingml/2006/diagram" xmlns:a="http://schemas.openxmlformats.org/drawingml/2006/main">
  <dgm:ptLst>
    <dgm:pt modelId="{6A450C2A-795A-4CE2-B8E4-18AB9778D05D}" type="doc">
      <dgm:prSet loTypeId="urn:microsoft.com/office/officeart/2005/8/layout/process1" loCatId="process" qsTypeId="urn:microsoft.com/office/officeart/2005/8/quickstyle/simple3" qsCatId="simple" csTypeId="urn:microsoft.com/office/officeart/2005/8/colors/colorful2" csCatId="colorful"/>
      <dgm:spPr/>
      <dgm:t>
        <a:bodyPr/>
        <a:lstStyle/>
        <a:p>
          <a:endParaRPr lang="en-US"/>
        </a:p>
      </dgm:t>
    </dgm:pt>
    <dgm:pt modelId="{F63BC8DC-D489-4B52-8E3B-D2C0D1C442EB}">
      <dgm:prSet/>
      <dgm:spPr/>
      <dgm:t>
        <a:bodyPr/>
        <a:lstStyle/>
        <a:p>
          <a:pPr rtl="0"/>
          <a:r>
            <a:rPr lang="en-US" dirty="0" smtClean="0"/>
            <a:t>Anti Microbial Activity</a:t>
          </a:r>
          <a:endParaRPr lang="en-US" dirty="0"/>
        </a:p>
      </dgm:t>
    </dgm:pt>
    <dgm:pt modelId="{D5914572-85F9-4B46-818D-37F90972AE65}" type="parTrans" cxnId="{7C76EDCC-F168-4601-9C7A-8BD1E2B622B6}">
      <dgm:prSet/>
      <dgm:spPr/>
      <dgm:t>
        <a:bodyPr/>
        <a:lstStyle/>
        <a:p>
          <a:endParaRPr lang="en-US"/>
        </a:p>
      </dgm:t>
    </dgm:pt>
    <dgm:pt modelId="{9C17A482-97DA-4393-AB5A-69C7A6E35179}" type="sibTrans" cxnId="{7C76EDCC-F168-4601-9C7A-8BD1E2B622B6}">
      <dgm:prSet/>
      <dgm:spPr/>
      <dgm:t>
        <a:bodyPr/>
        <a:lstStyle/>
        <a:p>
          <a:endParaRPr lang="en-US"/>
        </a:p>
      </dgm:t>
    </dgm:pt>
    <dgm:pt modelId="{2E31CD05-6286-41F6-9F7D-F132F1ECB244}">
      <dgm:prSet/>
      <dgm:spPr/>
      <dgm:t>
        <a:bodyPr/>
        <a:lstStyle/>
        <a:p>
          <a:pPr rtl="0"/>
          <a:r>
            <a:rPr lang="en-US" dirty="0" smtClean="0"/>
            <a:t>Anti Sepsis</a:t>
          </a:r>
          <a:endParaRPr lang="en-US" dirty="0"/>
        </a:p>
      </dgm:t>
    </dgm:pt>
    <dgm:pt modelId="{32C80938-D470-4408-AED2-1D9EA3C19C01}" type="parTrans" cxnId="{E16BAF68-ADD6-4E51-A229-AF91FE12D39D}">
      <dgm:prSet/>
      <dgm:spPr/>
      <dgm:t>
        <a:bodyPr/>
        <a:lstStyle/>
        <a:p>
          <a:endParaRPr lang="en-US"/>
        </a:p>
      </dgm:t>
    </dgm:pt>
    <dgm:pt modelId="{8289F96C-FC8E-4F4B-AB96-20230E1DBC16}" type="sibTrans" cxnId="{E16BAF68-ADD6-4E51-A229-AF91FE12D39D}">
      <dgm:prSet/>
      <dgm:spPr/>
      <dgm:t>
        <a:bodyPr/>
        <a:lstStyle/>
        <a:p>
          <a:endParaRPr lang="en-US"/>
        </a:p>
      </dgm:t>
    </dgm:pt>
    <dgm:pt modelId="{B0177459-37C4-49EA-B3B1-92C0F2A08C21}">
      <dgm:prSet/>
      <dgm:spPr/>
      <dgm:t>
        <a:bodyPr/>
        <a:lstStyle/>
        <a:p>
          <a:pPr rtl="0"/>
          <a:r>
            <a:rPr lang="en-US" dirty="0" smtClean="0"/>
            <a:t>Disinfection</a:t>
          </a:r>
          <a:endParaRPr lang="en-US" dirty="0"/>
        </a:p>
      </dgm:t>
    </dgm:pt>
    <dgm:pt modelId="{6A8D3E13-70B7-4DEE-B09F-3DFC130AFEC6}" type="parTrans" cxnId="{A6EEC1E0-8DB3-46AC-A787-B2C6AA44D3EA}">
      <dgm:prSet/>
      <dgm:spPr/>
      <dgm:t>
        <a:bodyPr/>
        <a:lstStyle/>
        <a:p>
          <a:endParaRPr lang="en-US"/>
        </a:p>
      </dgm:t>
    </dgm:pt>
    <dgm:pt modelId="{77044F90-D5D7-4D82-AE86-04A8A28033D9}" type="sibTrans" cxnId="{A6EEC1E0-8DB3-46AC-A787-B2C6AA44D3EA}">
      <dgm:prSet/>
      <dgm:spPr/>
      <dgm:t>
        <a:bodyPr/>
        <a:lstStyle/>
        <a:p>
          <a:endParaRPr lang="en-US"/>
        </a:p>
      </dgm:t>
    </dgm:pt>
    <dgm:pt modelId="{C90C11BB-7E31-4A48-832A-588D1DA6C804}" type="pres">
      <dgm:prSet presAssocID="{6A450C2A-795A-4CE2-B8E4-18AB9778D05D}" presName="Name0" presStyleCnt="0">
        <dgm:presLayoutVars>
          <dgm:dir/>
          <dgm:resizeHandles val="exact"/>
        </dgm:presLayoutVars>
      </dgm:prSet>
      <dgm:spPr/>
      <dgm:t>
        <a:bodyPr/>
        <a:lstStyle/>
        <a:p>
          <a:endParaRPr lang="en-US"/>
        </a:p>
      </dgm:t>
    </dgm:pt>
    <dgm:pt modelId="{DC36A014-E285-4E39-95AC-5FD9EB033C8D}" type="pres">
      <dgm:prSet presAssocID="{F63BC8DC-D489-4B52-8E3B-D2C0D1C442EB}" presName="node" presStyleLbl="node1" presStyleIdx="0" presStyleCnt="3">
        <dgm:presLayoutVars>
          <dgm:bulletEnabled val="1"/>
        </dgm:presLayoutVars>
      </dgm:prSet>
      <dgm:spPr/>
      <dgm:t>
        <a:bodyPr/>
        <a:lstStyle/>
        <a:p>
          <a:endParaRPr lang="en-US"/>
        </a:p>
      </dgm:t>
    </dgm:pt>
    <dgm:pt modelId="{3BDC38AA-A87F-410C-B68E-D71F625E9FB2}" type="pres">
      <dgm:prSet presAssocID="{9C17A482-97DA-4393-AB5A-69C7A6E35179}" presName="sibTrans" presStyleLbl="sibTrans2D1" presStyleIdx="0" presStyleCnt="2"/>
      <dgm:spPr/>
      <dgm:t>
        <a:bodyPr/>
        <a:lstStyle/>
        <a:p>
          <a:endParaRPr lang="en-US"/>
        </a:p>
      </dgm:t>
    </dgm:pt>
    <dgm:pt modelId="{430FE24E-0C52-477E-ACAB-9ADF8FA992AE}" type="pres">
      <dgm:prSet presAssocID="{9C17A482-97DA-4393-AB5A-69C7A6E35179}" presName="connectorText" presStyleLbl="sibTrans2D1" presStyleIdx="0" presStyleCnt="2"/>
      <dgm:spPr/>
      <dgm:t>
        <a:bodyPr/>
        <a:lstStyle/>
        <a:p>
          <a:endParaRPr lang="en-US"/>
        </a:p>
      </dgm:t>
    </dgm:pt>
    <dgm:pt modelId="{A9508FF4-5844-44F5-8BFD-ABFD36C6FFD6}" type="pres">
      <dgm:prSet presAssocID="{2E31CD05-6286-41F6-9F7D-F132F1ECB244}" presName="node" presStyleLbl="node1" presStyleIdx="1" presStyleCnt="3">
        <dgm:presLayoutVars>
          <dgm:bulletEnabled val="1"/>
        </dgm:presLayoutVars>
      </dgm:prSet>
      <dgm:spPr/>
      <dgm:t>
        <a:bodyPr/>
        <a:lstStyle/>
        <a:p>
          <a:endParaRPr lang="en-US"/>
        </a:p>
      </dgm:t>
    </dgm:pt>
    <dgm:pt modelId="{9DEF3793-38AF-45A2-95EA-E2DFEF45E19B}" type="pres">
      <dgm:prSet presAssocID="{8289F96C-FC8E-4F4B-AB96-20230E1DBC16}" presName="sibTrans" presStyleLbl="sibTrans2D1" presStyleIdx="1" presStyleCnt="2"/>
      <dgm:spPr/>
      <dgm:t>
        <a:bodyPr/>
        <a:lstStyle/>
        <a:p>
          <a:endParaRPr lang="en-US"/>
        </a:p>
      </dgm:t>
    </dgm:pt>
    <dgm:pt modelId="{90B366E7-474F-43F1-B287-C7FBF33B3112}" type="pres">
      <dgm:prSet presAssocID="{8289F96C-FC8E-4F4B-AB96-20230E1DBC16}" presName="connectorText" presStyleLbl="sibTrans2D1" presStyleIdx="1" presStyleCnt="2"/>
      <dgm:spPr/>
      <dgm:t>
        <a:bodyPr/>
        <a:lstStyle/>
        <a:p>
          <a:endParaRPr lang="en-US"/>
        </a:p>
      </dgm:t>
    </dgm:pt>
    <dgm:pt modelId="{B935C9BE-D89D-4A96-828A-D47856C22367}" type="pres">
      <dgm:prSet presAssocID="{B0177459-37C4-49EA-B3B1-92C0F2A08C21}" presName="node" presStyleLbl="node1" presStyleIdx="2" presStyleCnt="3">
        <dgm:presLayoutVars>
          <dgm:bulletEnabled val="1"/>
        </dgm:presLayoutVars>
      </dgm:prSet>
      <dgm:spPr/>
      <dgm:t>
        <a:bodyPr/>
        <a:lstStyle/>
        <a:p>
          <a:endParaRPr lang="en-US"/>
        </a:p>
      </dgm:t>
    </dgm:pt>
  </dgm:ptLst>
  <dgm:cxnLst>
    <dgm:cxn modelId="{836849CF-EF83-4E38-BBC7-337C7E9C44B4}" type="presOf" srcId="{B0177459-37C4-49EA-B3B1-92C0F2A08C21}" destId="{B935C9BE-D89D-4A96-828A-D47856C22367}" srcOrd="0" destOrd="0" presId="urn:microsoft.com/office/officeart/2005/8/layout/process1"/>
    <dgm:cxn modelId="{992D1D78-CD4D-4D91-9920-12C370CE04A3}" type="presOf" srcId="{2E31CD05-6286-41F6-9F7D-F132F1ECB244}" destId="{A9508FF4-5844-44F5-8BFD-ABFD36C6FFD6}" srcOrd="0" destOrd="0" presId="urn:microsoft.com/office/officeart/2005/8/layout/process1"/>
    <dgm:cxn modelId="{9C0A402C-F06C-4538-9BAC-B4A1E3A4DA08}" type="presOf" srcId="{8289F96C-FC8E-4F4B-AB96-20230E1DBC16}" destId="{9DEF3793-38AF-45A2-95EA-E2DFEF45E19B}" srcOrd="0" destOrd="0" presId="urn:microsoft.com/office/officeart/2005/8/layout/process1"/>
    <dgm:cxn modelId="{E16BAF68-ADD6-4E51-A229-AF91FE12D39D}" srcId="{6A450C2A-795A-4CE2-B8E4-18AB9778D05D}" destId="{2E31CD05-6286-41F6-9F7D-F132F1ECB244}" srcOrd="1" destOrd="0" parTransId="{32C80938-D470-4408-AED2-1D9EA3C19C01}" sibTransId="{8289F96C-FC8E-4F4B-AB96-20230E1DBC16}"/>
    <dgm:cxn modelId="{9639614E-92B2-4A38-AFC5-7407BAAF1696}" type="presOf" srcId="{9C17A482-97DA-4393-AB5A-69C7A6E35179}" destId="{430FE24E-0C52-477E-ACAB-9ADF8FA992AE}" srcOrd="1" destOrd="0" presId="urn:microsoft.com/office/officeart/2005/8/layout/process1"/>
    <dgm:cxn modelId="{56F3A726-004C-4794-9F71-ECBFAF744ADA}" type="presOf" srcId="{6A450C2A-795A-4CE2-B8E4-18AB9778D05D}" destId="{C90C11BB-7E31-4A48-832A-588D1DA6C804}" srcOrd="0" destOrd="0" presId="urn:microsoft.com/office/officeart/2005/8/layout/process1"/>
    <dgm:cxn modelId="{7C76EDCC-F168-4601-9C7A-8BD1E2B622B6}" srcId="{6A450C2A-795A-4CE2-B8E4-18AB9778D05D}" destId="{F63BC8DC-D489-4B52-8E3B-D2C0D1C442EB}" srcOrd="0" destOrd="0" parTransId="{D5914572-85F9-4B46-818D-37F90972AE65}" sibTransId="{9C17A482-97DA-4393-AB5A-69C7A6E35179}"/>
    <dgm:cxn modelId="{34C9096D-D12C-45BE-9C22-EC2C6A5C771A}" type="presOf" srcId="{F63BC8DC-D489-4B52-8E3B-D2C0D1C442EB}" destId="{DC36A014-E285-4E39-95AC-5FD9EB033C8D}" srcOrd="0" destOrd="0" presId="urn:microsoft.com/office/officeart/2005/8/layout/process1"/>
    <dgm:cxn modelId="{CB90F395-1E4D-4425-8E4C-098541558C7F}" type="presOf" srcId="{9C17A482-97DA-4393-AB5A-69C7A6E35179}" destId="{3BDC38AA-A87F-410C-B68E-D71F625E9FB2}" srcOrd="0" destOrd="0" presId="urn:microsoft.com/office/officeart/2005/8/layout/process1"/>
    <dgm:cxn modelId="{9426F3C4-A8B6-4063-9FDF-A4D282BDCCC6}" type="presOf" srcId="{8289F96C-FC8E-4F4B-AB96-20230E1DBC16}" destId="{90B366E7-474F-43F1-B287-C7FBF33B3112}" srcOrd="1" destOrd="0" presId="urn:microsoft.com/office/officeart/2005/8/layout/process1"/>
    <dgm:cxn modelId="{A6EEC1E0-8DB3-46AC-A787-B2C6AA44D3EA}" srcId="{6A450C2A-795A-4CE2-B8E4-18AB9778D05D}" destId="{B0177459-37C4-49EA-B3B1-92C0F2A08C21}" srcOrd="2" destOrd="0" parTransId="{6A8D3E13-70B7-4DEE-B09F-3DFC130AFEC6}" sibTransId="{77044F90-D5D7-4D82-AE86-04A8A28033D9}"/>
    <dgm:cxn modelId="{5E00C988-8F42-4457-BD92-8A96659CEEFC}" type="presParOf" srcId="{C90C11BB-7E31-4A48-832A-588D1DA6C804}" destId="{DC36A014-E285-4E39-95AC-5FD9EB033C8D}" srcOrd="0" destOrd="0" presId="urn:microsoft.com/office/officeart/2005/8/layout/process1"/>
    <dgm:cxn modelId="{E7B2A872-0EBC-49B4-B1C3-3A33C006949D}" type="presParOf" srcId="{C90C11BB-7E31-4A48-832A-588D1DA6C804}" destId="{3BDC38AA-A87F-410C-B68E-D71F625E9FB2}" srcOrd="1" destOrd="0" presId="urn:microsoft.com/office/officeart/2005/8/layout/process1"/>
    <dgm:cxn modelId="{92842C87-EA78-4D77-B624-DA37F19412C7}" type="presParOf" srcId="{3BDC38AA-A87F-410C-B68E-D71F625E9FB2}" destId="{430FE24E-0C52-477E-ACAB-9ADF8FA992AE}" srcOrd="0" destOrd="0" presId="urn:microsoft.com/office/officeart/2005/8/layout/process1"/>
    <dgm:cxn modelId="{830DF64E-122E-4A1A-BF60-951DD65C0ECA}" type="presParOf" srcId="{C90C11BB-7E31-4A48-832A-588D1DA6C804}" destId="{A9508FF4-5844-44F5-8BFD-ABFD36C6FFD6}" srcOrd="2" destOrd="0" presId="urn:microsoft.com/office/officeart/2005/8/layout/process1"/>
    <dgm:cxn modelId="{28E29928-A928-45DB-A5CB-5CFD21BBF4AD}" type="presParOf" srcId="{C90C11BB-7E31-4A48-832A-588D1DA6C804}" destId="{9DEF3793-38AF-45A2-95EA-E2DFEF45E19B}" srcOrd="3" destOrd="0" presId="urn:microsoft.com/office/officeart/2005/8/layout/process1"/>
    <dgm:cxn modelId="{85B21215-6975-4C8C-AB3B-610199729E3E}" type="presParOf" srcId="{9DEF3793-38AF-45A2-95EA-E2DFEF45E19B}" destId="{90B366E7-474F-43F1-B287-C7FBF33B3112}" srcOrd="0" destOrd="0" presId="urn:microsoft.com/office/officeart/2005/8/layout/process1"/>
    <dgm:cxn modelId="{F9CA22E5-A7FE-4C66-B900-B51CBE90CDB7}" type="presParOf" srcId="{C90C11BB-7E31-4A48-832A-588D1DA6C804}" destId="{B935C9BE-D89D-4A96-828A-D47856C22367}" srcOrd="4" destOrd="0" presId="urn:microsoft.com/office/officeart/2005/8/layout/process1"/>
  </dgm:cxnLst>
  <dgm:bg/>
  <dgm:whole/>
</dgm:dataModel>
</file>

<file path=ppt/diagrams/data7.xml><?xml version="1.0" encoding="utf-8"?>
<dgm:dataModel xmlns:dgm="http://schemas.openxmlformats.org/drawingml/2006/diagram" xmlns:a="http://schemas.openxmlformats.org/drawingml/2006/main">
  <dgm:ptLst>
    <dgm:pt modelId="{63A3797F-7885-446A-B20E-5CD38E48EA3A}"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n-US"/>
        </a:p>
      </dgm:t>
    </dgm:pt>
    <dgm:pt modelId="{116211A0-C565-4841-863A-1C72CC0B4C37}">
      <dgm:prSet/>
      <dgm:spPr/>
      <dgm:t>
        <a:bodyPr/>
        <a:lstStyle/>
        <a:p>
          <a:pPr rtl="0"/>
          <a:r>
            <a:rPr lang="en-US" dirty="0" smtClean="0"/>
            <a:t>Is the assurance that no bacteria are present in the field of operation. </a:t>
          </a:r>
          <a:endParaRPr lang="en-US" dirty="0"/>
        </a:p>
      </dgm:t>
    </dgm:pt>
    <dgm:pt modelId="{431F753C-1238-433F-BB5D-690D39FFA4B2}" type="parTrans" cxnId="{EA910946-B671-4422-888F-39F969DF4B4D}">
      <dgm:prSet/>
      <dgm:spPr/>
      <dgm:t>
        <a:bodyPr/>
        <a:lstStyle/>
        <a:p>
          <a:endParaRPr lang="en-US"/>
        </a:p>
      </dgm:t>
    </dgm:pt>
    <dgm:pt modelId="{5171A218-5AEE-47CF-B8F5-7DEB14DAAA1D}" type="sibTrans" cxnId="{EA910946-B671-4422-888F-39F969DF4B4D}">
      <dgm:prSet/>
      <dgm:spPr/>
      <dgm:t>
        <a:bodyPr/>
        <a:lstStyle/>
        <a:p>
          <a:endParaRPr lang="en-US"/>
        </a:p>
      </dgm:t>
    </dgm:pt>
    <dgm:pt modelId="{70594B2B-B909-4B80-B628-A9C31BE5E2B4}">
      <dgm:prSet/>
      <dgm:spPr/>
      <dgm:t>
        <a:bodyPr/>
        <a:lstStyle/>
        <a:p>
          <a:pPr rtl="0"/>
          <a:r>
            <a:rPr lang="en-US" dirty="0" smtClean="0"/>
            <a:t>It involves the use  of clean , sterile instruments and utensils, liquids.</a:t>
          </a:r>
          <a:endParaRPr lang="en-US" dirty="0"/>
        </a:p>
      </dgm:t>
    </dgm:pt>
    <dgm:pt modelId="{71947B84-9960-4BE9-AFF6-B9B1E24250A5}" type="parTrans" cxnId="{714F26B0-24EF-4EDF-858C-4F3BCF8D7194}">
      <dgm:prSet/>
      <dgm:spPr/>
      <dgm:t>
        <a:bodyPr/>
        <a:lstStyle/>
        <a:p>
          <a:endParaRPr lang="en-US"/>
        </a:p>
      </dgm:t>
    </dgm:pt>
    <dgm:pt modelId="{120D991B-F7AB-488F-9F6D-B735095C59CE}" type="sibTrans" cxnId="{714F26B0-24EF-4EDF-858C-4F3BCF8D7194}">
      <dgm:prSet/>
      <dgm:spPr/>
      <dgm:t>
        <a:bodyPr/>
        <a:lstStyle/>
        <a:p>
          <a:endParaRPr lang="en-US"/>
        </a:p>
      </dgm:t>
    </dgm:pt>
    <dgm:pt modelId="{CC6B69D3-D9C3-494A-B4BA-3345B8B0568B}" type="pres">
      <dgm:prSet presAssocID="{63A3797F-7885-446A-B20E-5CD38E48EA3A}" presName="linear" presStyleCnt="0">
        <dgm:presLayoutVars>
          <dgm:animLvl val="lvl"/>
          <dgm:resizeHandles val="exact"/>
        </dgm:presLayoutVars>
      </dgm:prSet>
      <dgm:spPr/>
      <dgm:t>
        <a:bodyPr/>
        <a:lstStyle/>
        <a:p>
          <a:endParaRPr lang="en-US"/>
        </a:p>
      </dgm:t>
    </dgm:pt>
    <dgm:pt modelId="{0599A523-EC99-47B3-AA77-FCD9EB91AF9B}" type="pres">
      <dgm:prSet presAssocID="{116211A0-C565-4841-863A-1C72CC0B4C37}" presName="parentText" presStyleLbl="node1" presStyleIdx="0" presStyleCnt="2">
        <dgm:presLayoutVars>
          <dgm:chMax val="0"/>
          <dgm:bulletEnabled val="1"/>
        </dgm:presLayoutVars>
      </dgm:prSet>
      <dgm:spPr/>
      <dgm:t>
        <a:bodyPr/>
        <a:lstStyle/>
        <a:p>
          <a:endParaRPr lang="en-US"/>
        </a:p>
      </dgm:t>
    </dgm:pt>
    <dgm:pt modelId="{D45E8F52-B8F1-49D2-8543-DD593E451D8C}" type="pres">
      <dgm:prSet presAssocID="{5171A218-5AEE-47CF-B8F5-7DEB14DAAA1D}" presName="spacer" presStyleCnt="0"/>
      <dgm:spPr/>
    </dgm:pt>
    <dgm:pt modelId="{C3E144C7-4102-4D28-8093-BF3248E72B13}" type="pres">
      <dgm:prSet presAssocID="{70594B2B-B909-4B80-B628-A9C31BE5E2B4}" presName="parentText" presStyleLbl="node1" presStyleIdx="1" presStyleCnt="2">
        <dgm:presLayoutVars>
          <dgm:chMax val="0"/>
          <dgm:bulletEnabled val="1"/>
        </dgm:presLayoutVars>
      </dgm:prSet>
      <dgm:spPr/>
      <dgm:t>
        <a:bodyPr/>
        <a:lstStyle/>
        <a:p>
          <a:endParaRPr lang="en-US"/>
        </a:p>
      </dgm:t>
    </dgm:pt>
  </dgm:ptLst>
  <dgm:cxnLst>
    <dgm:cxn modelId="{714F26B0-24EF-4EDF-858C-4F3BCF8D7194}" srcId="{63A3797F-7885-446A-B20E-5CD38E48EA3A}" destId="{70594B2B-B909-4B80-B628-A9C31BE5E2B4}" srcOrd="1" destOrd="0" parTransId="{71947B84-9960-4BE9-AFF6-B9B1E24250A5}" sibTransId="{120D991B-F7AB-488F-9F6D-B735095C59CE}"/>
    <dgm:cxn modelId="{BE519336-5BE0-43FC-838A-AC8D0BEDC7C3}" type="presOf" srcId="{116211A0-C565-4841-863A-1C72CC0B4C37}" destId="{0599A523-EC99-47B3-AA77-FCD9EB91AF9B}" srcOrd="0" destOrd="0" presId="urn:microsoft.com/office/officeart/2005/8/layout/vList2"/>
    <dgm:cxn modelId="{7A171C54-6636-49FC-A391-EE4075BF13F7}" type="presOf" srcId="{70594B2B-B909-4B80-B628-A9C31BE5E2B4}" destId="{C3E144C7-4102-4D28-8093-BF3248E72B13}" srcOrd="0" destOrd="0" presId="urn:microsoft.com/office/officeart/2005/8/layout/vList2"/>
    <dgm:cxn modelId="{EA910946-B671-4422-888F-39F969DF4B4D}" srcId="{63A3797F-7885-446A-B20E-5CD38E48EA3A}" destId="{116211A0-C565-4841-863A-1C72CC0B4C37}" srcOrd="0" destOrd="0" parTransId="{431F753C-1238-433F-BB5D-690D39FFA4B2}" sibTransId="{5171A218-5AEE-47CF-B8F5-7DEB14DAAA1D}"/>
    <dgm:cxn modelId="{1E59AC61-685F-4306-8E83-50060DFE3EF6}" type="presOf" srcId="{63A3797F-7885-446A-B20E-5CD38E48EA3A}" destId="{CC6B69D3-D9C3-494A-B4BA-3345B8B0568B}" srcOrd="0" destOrd="0" presId="urn:microsoft.com/office/officeart/2005/8/layout/vList2"/>
    <dgm:cxn modelId="{25BE5FA2-9AB7-408F-A247-C522D5467EBD}" type="presParOf" srcId="{CC6B69D3-D9C3-494A-B4BA-3345B8B0568B}" destId="{0599A523-EC99-47B3-AA77-FCD9EB91AF9B}" srcOrd="0" destOrd="0" presId="urn:microsoft.com/office/officeart/2005/8/layout/vList2"/>
    <dgm:cxn modelId="{D424790D-8210-48C9-85CD-ABC7A1B31BBA}" type="presParOf" srcId="{CC6B69D3-D9C3-494A-B4BA-3345B8B0568B}" destId="{D45E8F52-B8F1-49D2-8543-DD593E451D8C}" srcOrd="1" destOrd="0" presId="urn:microsoft.com/office/officeart/2005/8/layout/vList2"/>
    <dgm:cxn modelId="{2FBE74F7-FB7E-4C12-A3D5-788961486696}" type="presParOf" srcId="{CC6B69D3-D9C3-494A-B4BA-3345B8B0568B}" destId="{C3E144C7-4102-4D28-8093-BF3248E72B13}" srcOrd="2" destOrd="0" presId="urn:microsoft.com/office/officeart/2005/8/layout/vList2"/>
  </dgm:cxnLst>
  <dgm:bg/>
  <dgm:whole/>
</dgm:dataModel>
</file>

<file path=ppt/diagrams/data8.xml><?xml version="1.0" encoding="utf-8"?>
<dgm:dataModel xmlns:dgm="http://schemas.openxmlformats.org/drawingml/2006/diagram" xmlns:a="http://schemas.openxmlformats.org/drawingml/2006/main">
  <dgm:ptLst>
    <dgm:pt modelId="{D0061836-4315-4055-9167-C85B1D125157}"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n-US"/>
        </a:p>
      </dgm:t>
    </dgm:pt>
    <dgm:pt modelId="{57FEFE29-48F8-4453-BEF0-D36182EF60E0}">
      <dgm:prSet/>
      <dgm:spPr/>
      <dgm:t>
        <a:bodyPr/>
        <a:lstStyle/>
        <a:p>
          <a:pPr rtl="0"/>
          <a:r>
            <a:rPr lang="en-US" i="1" dirty="0" smtClean="0"/>
            <a:t>Antisepsis </a:t>
          </a:r>
          <a:r>
            <a:rPr lang="en-US" dirty="0" smtClean="0"/>
            <a:t>is the attempt to prevent or arrest the growth of microorganisms on living tissue.</a:t>
          </a:r>
          <a:endParaRPr lang="en-US" dirty="0"/>
        </a:p>
      </dgm:t>
    </dgm:pt>
    <dgm:pt modelId="{A9E85865-F468-41FE-819B-29D272E20B5B}" type="parTrans" cxnId="{EFCA94EF-6A22-4628-AADF-B3B3F0001E6E}">
      <dgm:prSet/>
      <dgm:spPr/>
      <dgm:t>
        <a:bodyPr/>
        <a:lstStyle/>
        <a:p>
          <a:endParaRPr lang="en-US"/>
        </a:p>
      </dgm:t>
    </dgm:pt>
    <dgm:pt modelId="{3C149315-1D71-4971-9E40-BCEF0C520F40}" type="sibTrans" cxnId="{EFCA94EF-6A22-4628-AADF-B3B3F0001E6E}">
      <dgm:prSet/>
      <dgm:spPr/>
      <dgm:t>
        <a:bodyPr/>
        <a:lstStyle/>
        <a:p>
          <a:endParaRPr lang="en-US"/>
        </a:p>
      </dgm:t>
    </dgm:pt>
    <dgm:pt modelId="{C88FD35C-17AC-463F-A12A-E7D965566A8D}">
      <dgm:prSet/>
      <dgm:spPr/>
      <dgm:t>
        <a:bodyPr/>
        <a:lstStyle/>
        <a:p>
          <a:pPr rtl="0"/>
          <a:r>
            <a:rPr lang="en-US" dirty="0" smtClean="0"/>
            <a:t>In vital pulp extirpation, antiseptic measures are necessary to prevent infection in case there is a breach in the chain of asepsis. </a:t>
          </a:r>
          <a:endParaRPr lang="en-US" dirty="0"/>
        </a:p>
      </dgm:t>
    </dgm:pt>
    <dgm:pt modelId="{8DDEF793-775F-4AC6-8BBC-BB1C57DD3D76}" type="parTrans" cxnId="{29CC5FCC-691A-43F0-86AD-7C0E490EEE47}">
      <dgm:prSet/>
      <dgm:spPr/>
      <dgm:t>
        <a:bodyPr/>
        <a:lstStyle/>
        <a:p>
          <a:endParaRPr lang="en-US"/>
        </a:p>
      </dgm:t>
    </dgm:pt>
    <dgm:pt modelId="{A2712144-769B-4474-8FB9-B094B960A6C0}" type="sibTrans" cxnId="{29CC5FCC-691A-43F0-86AD-7C0E490EEE47}">
      <dgm:prSet/>
      <dgm:spPr/>
      <dgm:t>
        <a:bodyPr/>
        <a:lstStyle/>
        <a:p>
          <a:endParaRPr lang="en-US"/>
        </a:p>
      </dgm:t>
    </dgm:pt>
    <dgm:pt modelId="{69420210-C01E-4B55-B098-B4DA74C9FA2D}">
      <dgm:prSet/>
      <dgm:spPr/>
      <dgm:t>
        <a:bodyPr/>
        <a:lstStyle/>
        <a:p>
          <a:pPr rtl="0"/>
          <a:r>
            <a:rPr lang="en-US" dirty="0" smtClean="0"/>
            <a:t>Irrigating solutions and inter appointment dressings need to prevent or arrest the growth of microorganisms on living tissue.</a:t>
          </a:r>
          <a:endParaRPr lang="en-US" dirty="0"/>
        </a:p>
      </dgm:t>
    </dgm:pt>
    <dgm:pt modelId="{6380AD80-6A2F-4553-A186-FD26557998E7}" type="parTrans" cxnId="{62D199CD-608B-43B1-AB99-B7E17663C23A}">
      <dgm:prSet/>
      <dgm:spPr/>
      <dgm:t>
        <a:bodyPr/>
        <a:lstStyle/>
        <a:p>
          <a:endParaRPr lang="en-US"/>
        </a:p>
      </dgm:t>
    </dgm:pt>
    <dgm:pt modelId="{4A2B2B1E-92F5-4517-85FC-973B81F03AD1}" type="sibTrans" cxnId="{62D199CD-608B-43B1-AB99-B7E17663C23A}">
      <dgm:prSet/>
      <dgm:spPr/>
      <dgm:t>
        <a:bodyPr/>
        <a:lstStyle/>
        <a:p>
          <a:endParaRPr lang="en-US"/>
        </a:p>
      </dgm:t>
    </dgm:pt>
    <dgm:pt modelId="{997B4165-A793-456D-B6EC-AA742EDF133C}" type="pres">
      <dgm:prSet presAssocID="{D0061836-4315-4055-9167-C85B1D125157}" presName="linear" presStyleCnt="0">
        <dgm:presLayoutVars>
          <dgm:animLvl val="lvl"/>
          <dgm:resizeHandles val="exact"/>
        </dgm:presLayoutVars>
      </dgm:prSet>
      <dgm:spPr/>
      <dgm:t>
        <a:bodyPr/>
        <a:lstStyle/>
        <a:p>
          <a:endParaRPr lang="en-US"/>
        </a:p>
      </dgm:t>
    </dgm:pt>
    <dgm:pt modelId="{77D4B993-1695-48B3-A3D6-37A7D3D184B1}" type="pres">
      <dgm:prSet presAssocID="{57FEFE29-48F8-4453-BEF0-D36182EF60E0}" presName="parentText" presStyleLbl="node1" presStyleIdx="0" presStyleCnt="3">
        <dgm:presLayoutVars>
          <dgm:chMax val="0"/>
          <dgm:bulletEnabled val="1"/>
        </dgm:presLayoutVars>
      </dgm:prSet>
      <dgm:spPr/>
      <dgm:t>
        <a:bodyPr/>
        <a:lstStyle/>
        <a:p>
          <a:endParaRPr lang="en-US"/>
        </a:p>
      </dgm:t>
    </dgm:pt>
    <dgm:pt modelId="{FDC28246-1D75-4AB0-AA64-2A36F13DE674}" type="pres">
      <dgm:prSet presAssocID="{3C149315-1D71-4971-9E40-BCEF0C520F40}" presName="spacer" presStyleCnt="0"/>
      <dgm:spPr/>
    </dgm:pt>
    <dgm:pt modelId="{0CB53134-5FDD-487D-94C6-86D8FFEA2241}" type="pres">
      <dgm:prSet presAssocID="{C88FD35C-17AC-463F-A12A-E7D965566A8D}" presName="parentText" presStyleLbl="node1" presStyleIdx="1" presStyleCnt="3">
        <dgm:presLayoutVars>
          <dgm:chMax val="0"/>
          <dgm:bulletEnabled val="1"/>
        </dgm:presLayoutVars>
      </dgm:prSet>
      <dgm:spPr/>
      <dgm:t>
        <a:bodyPr/>
        <a:lstStyle/>
        <a:p>
          <a:endParaRPr lang="en-US"/>
        </a:p>
      </dgm:t>
    </dgm:pt>
    <dgm:pt modelId="{619E3CDE-37B2-41C7-9417-7BAE64587108}" type="pres">
      <dgm:prSet presAssocID="{A2712144-769B-4474-8FB9-B094B960A6C0}" presName="spacer" presStyleCnt="0"/>
      <dgm:spPr/>
    </dgm:pt>
    <dgm:pt modelId="{9288D713-6A4C-4B6F-A46D-0BD328EB4505}" type="pres">
      <dgm:prSet presAssocID="{69420210-C01E-4B55-B098-B4DA74C9FA2D}" presName="parentText" presStyleLbl="node1" presStyleIdx="2" presStyleCnt="3">
        <dgm:presLayoutVars>
          <dgm:chMax val="0"/>
          <dgm:bulletEnabled val="1"/>
        </dgm:presLayoutVars>
      </dgm:prSet>
      <dgm:spPr/>
      <dgm:t>
        <a:bodyPr/>
        <a:lstStyle/>
        <a:p>
          <a:endParaRPr lang="en-US"/>
        </a:p>
      </dgm:t>
    </dgm:pt>
  </dgm:ptLst>
  <dgm:cxnLst>
    <dgm:cxn modelId="{F7709C18-2C9B-4434-8FC3-71F78E84DA6C}" type="presOf" srcId="{C88FD35C-17AC-463F-A12A-E7D965566A8D}" destId="{0CB53134-5FDD-487D-94C6-86D8FFEA2241}" srcOrd="0" destOrd="0" presId="urn:microsoft.com/office/officeart/2005/8/layout/vList2"/>
    <dgm:cxn modelId="{29CC5FCC-691A-43F0-86AD-7C0E490EEE47}" srcId="{D0061836-4315-4055-9167-C85B1D125157}" destId="{C88FD35C-17AC-463F-A12A-E7D965566A8D}" srcOrd="1" destOrd="0" parTransId="{8DDEF793-775F-4AC6-8BBC-BB1C57DD3D76}" sibTransId="{A2712144-769B-4474-8FB9-B094B960A6C0}"/>
    <dgm:cxn modelId="{EFCA94EF-6A22-4628-AADF-B3B3F0001E6E}" srcId="{D0061836-4315-4055-9167-C85B1D125157}" destId="{57FEFE29-48F8-4453-BEF0-D36182EF60E0}" srcOrd="0" destOrd="0" parTransId="{A9E85865-F468-41FE-819B-29D272E20B5B}" sibTransId="{3C149315-1D71-4971-9E40-BCEF0C520F40}"/>
    <dgm:cxn modelId="{49F24B90-5D0B-4FB2-923A-2BCAAAED89EC}" type="presOf" srcId="{D0061836-4315-4055-9167-C85B1D125157}" destId="{997B4165-A793-456D-B6EC-AA742EDF133C}" srcOrd="0" destOrd="0" presId="urn:microsoft.com/office/officeart/2005/8/layout/vList2"/>
    <dgm:cxn modelId="{62D199CD-608B-43B1-AB99-B7E17663C23A}" srcId="{D0061836-4315-4055-9167-C85B1D125157}" destId="{69420210-C01E-4B55-B098-B4DA74C9FA2D}" srcOrd="2" destOrd="0" parTransId="{6380AD80-6A2F-4553-A186-FD26557998E7}" sibTransId="{4A2B2B1E-92F5-4517-85FC-973B81F03AD1}"/>
    <dgm:cxn modelId="{9538F182-16EA-4CB6-B2F2-0DCA5DB411CC}" type="presOf" srcId="{57FEFE29-48F8-4453-BEF0-D36182EF60E0}" destId="{77D4B993-1695-48B3-A3D6-37A7D3D184B1}" srcOrd="0" destOrd="0" presId="urn:microsoft.com/office/officeart/2005/8/layout/vList2"/>
    <dgm:cxn modelId="{A081C17D-7F1C-416A-876B-AAA006CA328A}" type="presOf" srcId="{69420210-C01E-4B55-B098-B4DA74C9FA2D}" destId="{9288D713-6A4C-4B6F-A46D-0BD328EB4505}" srcOrd="0" destOrd="0" presId="urn:microsoft.com/office/officeart/2005/8/layout/vList2"/>
    <dgm:cxn modelId="{1B45C091-8D02-43F1-87A2-8B1F1CE5A90B}" type="presParOf" srcId="{997B4165-A793-456D-B6EC-AA742EDF133C}" destId="{77D4B993-1695-48B3-A3D6-37A7D3D184B1}" srcOrd="0" destOrd="0" presId="urn:microsoft.com/office/officeart/2005/8/layout/vList2"/>
    <dgm:cxn modelId="{2669430E-BAFE-4A29-87CF-58A51B8A63E8}" type="presParOf" srcId="{997B4165-A793-456D-B6EC-AA742EDF133C}" destId="{FDC28246-1D75-4AB0-AA64-2A36F13DE674}" srcOrd="1" destOrd="0" presId="urn:microsoft.com/office/officeart/2005/8/layout/vList2"/>
    <dgm:cxn modelId="{421780D2-8FB1-4145-81E1-F943400731A3}" type="presParOf" srcId="{997B4165-A793-456D-B6EC-AA742EDF133C}" destId="{0CB53134-5FDD-487D-94C6-86D8FFEA2241}" srcOrd="2" destOrd="0" presId="urn:microsoft.com/office/officeart/2005/8/layout/vList2"/>
    <dgm:cxn modelId="{3373EF5D-A631-4CB5-A216-047D1E3A575F}" type="presParOf" srcId="{997B4165-A793-456D-B6EC-AA742EDF133C}" destId="{619E3CDE-37B2-41C7-9417-7BAE64587108}" srcOrd="3" destOrd="0" presId="urn:microsoft.com/office/officeart/2005/8/layout/vList2"/>
    <dgm:cxn modelId="{C40D870B-7D98-4DFD-BCDC-FE563C055BDA}" type="presParOf" srcId="{997B4165-A793-456D-B6EC-AA742EDF133C}" destId="{9288D713-6A4C-4B6F-A46D-0BD328EB4505}" srcOrd="4" destOrd="0" presId="urn:microsoft.com/office/officeart/2005/8/layout/vList2"/>
  </dgm:cxnLst>
  <dgm:bg/>
  <dgm:whole/>
</dgm:dataModel>
</file>

<file path=ppt/diagrams/data9.xml><?xml version="1.0" encoding="utf-8"?>
<dgm:dataModel xmlns:dgm="http://schemas.openxmlformats.org/drawingml/2006/diagram" xmlns:a="http://schemas.openxmlformats.org/drawingml/2006/main">
  <dgm:ptLst>
    <dgm:pt modelId="{0FBFE24B-6D45-4F09-AF50-01176B94AF9D}" type="doc">
      <dgm:prSet loTypeId="urn:microsoft.com/office/officeart/2005/8/layout/hProcess11" loCatId="process" qsTypeId="urn:microsoft.com/office/officeart/2005/8/quickstyle/simple4" qsCatId="simple" csTypeId="urn:microsoft.com/office/officeart/2005/8/colors/colorful2" csCatId="colorful"/>
      <dgm:spPr/>
      <dgm:t>
        <a:bodyPr/>
        <a:lstStyle/>
        <a:p>
          <a:endParaRPr lang="en-US"/>
        </a:p>
      </dgm:t>
    </dgm:pt>
    <dgm:pt modelId="{302D75A7-8FFA-4926-8733-1937A9A91E02}">
      <dgm:prSet/>
      <dgm:spPr/>
      <dgm:t>
        <a:bodyPr/>
        <a:lstStyle/>
        <a:p>
          <a:pPr rtl="0"/>
          <a:r>
            <a:rPr lang="en-US" dirty="0" smtClean="0"/>
            <a:t>Mechanical removal of  tissue and debris containing microbes.</a:t>
          </a:r>
          <a:endParaRPr lang="en-US" dirty="0"/>
        </a:p>
      </dgm:t>
    </dgm:pt>
    <dgm:pt modelId="{6D1D6A43-2158-4EAB-B036-D7023EB93613}" type="parTrans" cxnId="{691EC763-2D99-494C-8327-BF15F75131D1}">
      <dgm:prSet/>
      <dgm:spPr/>
      <dgm:t>
        <a:bodyPr/>
        <a:lstStyle/>
        <a:p>
          <a:endParaRPr lang="en-US"/>
        </a:p>
      </dgm:t>
    </dgm:pt>
    <dgm:pt modelId="{B5F2C5B6-77DF-42C6-838A-A8212602F64C}" type="sibTrans" cxnId="{691EC763-2D99-494C-8327-BF15F75131D1}">
      <dgm:prSet/>
      <dgm:spPr/>
      <dgm:t>
        <a:bodyPr/>
        <a:lstStyle/>
        <a:p>
          <a:endParaRPr lang="en-US"/>
        </a:p>
      </dgm:t>
    </dgm:pt>
    <dgm:pt modelId="{8C9FE43D-019A-401A-95D9-0D2E2D99433B}">
      <dgm:prSet/>
      <dgm:spPr/>
      <dgm:t>
        <a:bodyPr/>
        <a:lstStyle/>
        <a:p>
          <a:pPr rtl="0"/>
          <a:r>
            <a:rPr lang="en-US" dirty="0" smtClean="0"/>
            <a:t>Irrigation and dressing with antiseptic agents. </a:t>
          </a:r>
          <a:endParaRPr lang="en-US" dirty="0"/>
        </a:p>
      </dgm:t>
    </dgm:pt>
    <dgm:pt modelId="{EB1DBCCA-70E9-4ABF-A7AD-0A5C82CBC710}" type="parTrans" cxnId="{602F4A06-1687-4B66-84F0-757B480AB35D}">
      <dgm:prSet/>
      <dgm:spPr/>
      <dgm:t>
        <a:bodyPr/>
        <a:lstStyle/>
        <a:p>
          <a:endParaRPr lang="en-US"/>
        </a:p>
      </dgm:t>
    </dgm:pt>
    <dgm:pt modelId="{32AC647B-B071-45C7-B551-3B5638C3DBB8}" type="sibTrans" cxnId="{602F4A06-1687-4B66-84F0-757B480AB35D}">
      <dgm:prSet/>
      <dgm:spPr/>
      <dgm:t>
        <a:bodyPr/>
        <a:lstStyle/>
        <a:p>
          <a:endParaRPr lang="en-US"/>
        </a:p>
      </dgm:t>
    </dgm:pt>
    <dgm:pt modelId="{70A03F95-DAF1-4460-B0D8-673E25DA971E}">
      <dgm:prSet/>
      <dgm:spPr/>
      <dgm:t>
        <a:bodyPr/>
        <a:lstStyle/>
        <a:p>
          <a:pPr rtl="0"/>
          <a:r>
            <a:rPr lang="en-US" dirty="0" smtClean="0"/>
            <a:t>Surgical removal of an infected apex.</a:t>
          </a:r>
          <a:endParaRPr lang="en-US" dirty="0"/>
        </a:p>
      </dgm:t>
    </dgm:pt>
    <dgm:pt modelId="{CCCB6067-72E1-4FAE-B49F-EC3CFBB49A18}" type="parTrans" cxnId="{67CBD8C5-6561-45EC-ACD8-674314E647D8}">
      <dgm:prSet/>
      <dgm:spPr/>
      <dgm:t>
        <a:bodyPr/>
        <a:lstStyle/>
        <a:p>
          <a:endParaRPr lang="en-US"/>
        </a:p>
      </dgm:t>
    </dgm:pt>
    <dgm:pt modelId="{FDE613C8-2E7B-4D2F-A210-B5B4C080D076}" type="sibTrans" cxnId="{67CBD8C5-6561-45EC-ACD8-674314E647D8}">
      <dgm:prSet/>
      <dgm:spPr/>
      <dgm:t>
        <a:bodyPr/>
        <a:lstStyle/>
        <a:p>
          <a:endParaRPr lang="en-US"/>
        </a:p>
      </dgm:t>
    </dgm:pt>
    <dgm:pt modelId="{D33D2F0C-73D3-4F8F-81A0-F1B0A870D6F1}" type="pres">
      <dgm:prSet presAssocID="{0FBFE24B-6D45-4F09-AF50-01176B94AF9D}" presName="Name0" presStyleCnt="0">
        <dgm:presLayoutVars>
          <dgm:dir/>
          <dgm:resizeHandles val="exact"/>
        </dgm:presLayoutVars>
      </dgm:prSet>
      <dgm:spPr/>
      <dgm:t>
        <a:bodyPr/>
        <a:lstStyle/>
        <a:p>
          <a:endParaRPr lang="en-US"/>
        </a:p>
      </dgm:t>
    </dgm:pt>
    <dgm:pt modelId="{60CB1AF3-5823-4A64-9B61-18E3476BC217}" type="pres">
      <dgm:prSet presAssocID="{0FBFE24B-6D45-4F09-AF50-01176B94AF9D}" presName="arrow" presStyleLbl="bgShp" presStyleIdx="0" presStyleCnt="1"/>
      <dgm:spPr/>
    </dgm:pt>
    <dgm:pt modelId="{E395CF91-AD0D-4A93-80FE-C3B61369213C}" type="pres">
      <dgm:prSet presAssocID="{0FBFE24B-6D45-4F09-AF50-01176B94AF9D}" presName="points" presStyleCnt="0"/>
      <dgm:spPr/>
    </dgm:pt>
    <dgm:pt modelId="{85FEE37F-930C-4E32-BA3D-85FA6489ABC0}" type="pres">
      <dgm:prSet presAssocID="{302D75A7-8FFA-4926-8733-1937A9A91E02}" presName="compositeA" presStyleCnt="0"/>
      <dgm:spPr/>
    </dgm:pt>
    <dgm:pt modelId="{EE5A27DF-B0C1-4E8F-A8A0-B0C1327C6013}" type="pres">
      <dgm:prSet presAssocID="{302D75A7-8FFA-4926-8733-1937A9A91E02}" presName="textA" presStyleLbl="revTx" presStyleIdx="0" presStyleCnt="3">
        <dgm:presLayoutVars>
          <dgm:bulletEnabled val="1"/>
        </dgm:presLayoutVars>
      </dgm:prSet>
      <dgm:spPr/>
      <dgm:t>
        <a:bodyPr/>
        <a:lstStyle/>
        <a:p>
          <a:endParaRPr lang="en-US"/>
        </a:p>
      </dgm:t>
    </dgm:pt>
    <dgm:pt modelId="{BC9FAEDD-BCF2-43CF-97C3-ECC55969445D}" type="pres">
      <dgm:prSet presAssocID="{302D75A7-8FFA-4926-8733-1937A9A91E02}" presName="circleA" presStyleLbl="node1" presStyleIdx="0" presStyleCnt="3"/>
      <dgm:spPr/>
    </dgm:pt>
    <dgm:pt modelId="{27014CAD-EE6F-46B5-90E5-541C55022B89}" type="pres">
      <dgm:prSet presAssocID="{302D75A7-8FFA-4926-8733-1937A9A91E02}" presName="spaceA" presStyleCnt="0"/>
      <dgm:spPr/>
    </dgm:pt>
    <dgm:pt modelId="{3AC7933B-3565-41F3-918A-038E69E8DFE7}" type="pres">
      <dgm:prSet presAssocID="{B5F2C5B6-77DF-42C6-838A-A8212602F64C}" presName="space" presStyleCnt="0"/>
      <dgm:spPr/>
    </dgm:pt>
    <dgm:pt modelId="{6AAFA421-3C2B-4ED1-8231-6FB52CBF7BD1}" type="pres">
      <dgm:prSet presAssocID="{8C9FE43D-019A-401A-95D9-0D2E2D99433B}" presName="compositeB" presStyleCnt="0"/>
      <dgm:spPr/>
    </dgm:pt>
    <dgm:pt modelId="{1574309D-2006-4DB2-9A51-5BEE2AF6DC39}" type="pres">
      <dgm:prSet presAssocID="{8C9FE43D-019A-401A-95D9-0D2E2D99433B}" presName="textB" presStyleLbl="revTx" presStyleIdx="1" presStyleCnt="3">
        <dgm:presLayoutVars>
          <dgm:bulletEnabled val="1"/>
        </dgm:presLayoutVars>
      </dgm:prSet>
      <dgm:spPr/>
      <dgm:t>
        <a:bodyPr/>
        <a:lstStyle/>
        <a:p>
          <a:endParaRPr lang="en-US"/>
        </a:p>
      </dgm:t>
    </dgm:pt>
    <dgm:pt modelId="{C3E19351-DF32-437C-984E-9F01B1810C00}" type="pres">
      <dgm:prSet presAssocID="{8C9FE43D-019A-401A-95D9-0D2E2D99433B}" presName="circleB" presStyleLbl="node1" presStyleIdx="1" presStyleCnt="3"/>
      <dgm:spPr/>
    </dgm:pt>
    <dgm:pt modelId="{2EBC5B91-E119-4549-B27D-7F9764D2D224}" type="pres">
      <dgm:prSet presAssocID="{8C9FE43D-019A-401A-95D9-0D2E2D99433B}" presName="spaceB" presStyleCnt="0"/>
      <dgm:spPr/>
    </dgm:pt>
    <dgm:pt modelId="{891C46DF-3562-42C6-B60B-44B56C488BE1}" type="pres">
      <dgm:prSet presAssocID="{32AC647B-B071-45C7-B551-3B5638C3DBB8}" presName="space" presStyleCnt="0"/>
      <dgm:spPr/>
    </dgm:pt>
    <dgm:pt modelId="{25169F47-D73E-4FFE-8140-4942A55A99F7}" type="pres">
      <dgm:prSet presAssocID="{70A03F95-DAF1-4460-B0D8-673E25DA971E}" presName="compositeA" presStyleCnt="0"/>
      <dgm:spPr/>
    </dgm:pt>
    <dgm:pt modelId="{B65D7226-6805-4FE4-8D78-7E166645B0AC}" type="pres">
      <dgm:prSet presAssocID="{70A03F95-DAF1-4460-B0D8-673E25DA971E}" presName="textA" presStyleLbl="revTx" presStyleIdx="2" presStyleCnt="3">
        <dgm:presLayoutVars>
          <dgm:bulletEnabled val="1"/>
        </dgm:presLayoutVars>
      </dgm:prSet>
      <dgm:spPr/>
      <dgm:t>
        <a:bodyPr/>
        <a:lstStyle/>
        <a:p>
          <a:endParaRPr lang="en-US"/>
        </a:p>
      </dgm:t>
    </dgm:pt>
    <dgm:pt modelId="{3314584B-7AC7-463B-8BEC-71973CE63FFA}" type="pres">
      <dgm:prSet presAssocID="{70A03F95-DAF1-4460-B0D8-673E25DA971E}" presName="circleA" presStyleLbl="node1" presStyleIdx="2" presStyleCnt="3"/>
      <dgm:spPr/>
    </dgm:pt>
    <dgm:pt modelId="{B1D29367-DD3F-4766-94A7-93087B85C783}" type="pres">
      <dgm:prSet presAssocID="{70A03F95-DAF1-4460-B0D8-673E25DA971E}" presName="spaceA" presStyleCnt="0"/>
      <dgm:spPr/>
    </dgm:pt>
  </dgm:ptLst>
  <dgm:cxnLst>
    <dgm:cxn modelId="{602F4A06-1687-4B66-84F0-757B480AB35D}" srcId="{0FBFE24B-6D45-4F09-AF50-01176B94AF9D}" destId="{8C9FE43D-019A-401A-95D9-0D2E2D99433B}" srcOrd="1" destOrd="0" parTransId="{EB1DBCCA-70E9-4ABF-A7AD-0A5C82CBC710}" sibTransId="{32AC647B-B071-45C7-B551-3B5638C3DBB8}"/>
    <dgm:cxn modelId="{9974C843-CF71-4BB9-96B2-616224DB9C61}" type="presOf" srcId="{70A03F95-DAF1-4460-B0D8-673E25DA971E}" destId="{B65D7226-6805-4FE4-8D78-7E166645B0AC}" srcOrd="0" destOrd="0" presId="urn:microsoft.com/office/officeart/2005/8/layout/hProcess11"/>
    <dgm:cxn modelId="{67CBD8C5-6561-45EC-ACD8-674314E647D8}" srcId="{0FBFE24B-6D45-4F09-AF50-01176B94AF9D}" destId="{70A03F95-DAF1-4460-B0D8-673E25DA971E}" srcOrd="2" destOrd="0" parTransId="{CCCB6067-72E1-4FAE-B49F-EC3CFBB49A18}" sibTransId="{FDE613C8-2E7B-4D2F-A210-B5B4C080D076}"/>
    <dgm:cxn modelId="{691EC763-2D99-494C-8327-BF15F75131D1}" srcId="{0FBFE24B-6D45-4F09-AF50-01176B94AF9D}" destId="{302D75A7-8FFA-4926-8733-1937A9A91E02}" srcOrd="0" destOrd="0" parTransId="{6D1D6A43-2158-4EAB-B036-D7023EB93613}" sibTransId="{B5F2C5B6-77DF-42C6-838A-A8212602F64C}"/>
    <dgm:cxn modelId="{05097979-BC20-4083-82D5-E8C2FFB00A8D}" type="presOf" srcId="{302D75A7-8FFA-4926-8733-1937A9A91E02}" destId="{EE5A27DF-B0C1-4E8F-A8A0-B0C1327C6013}" srcOrd="0" destOrd="0" presId="urn:microsoft.com/office/officeart/2005/8/layout/hProcess11"/>
    <dgm:cxn modelId="{BE628CA8-454B-48AE-B5F6-0D689C00A713}" type="presOf" srcId="{8C9FE43D-019A-401A-95D9-0D2E2D99433B}" destId="{1574309D-2006-4DB2-9A51-5BEE2AF6DC39}" srcOrd="0" destOrd="0" presId="urn:microsoft.com/office/officeart/2005/8/layout/hProcess11"/>
    <dgm:cxn modelId="{A30F2A62-9281-45DC-BAA9-5379CB7B3472}" type="presOf" srcId="{0FBFE24B-6D45-4F09-AF50-01176B94AF9D}" destId="{D33D2F0C-73D3-4F8F-81A0-F1B0A870D6F1}" srcOrd="0" destOrd="0" presId="urn:microsoft.com/office/officeart/2005/8/layout/hProcess11"/>
    <dgm:cxn modelId="{EE9DB17D-1923-47F1-B450-F7E1A470927B}" type="presParOf" srcId="{D33D2F0C-73D3-4F8F-81A0-F1B0A870D6F1}" destId="{60CB1AF3-5823-4A64-9B61-18E3476BC217}" srcOrd="0" destOrd="0" presId="urn:microsoft.com/office/officeart/2005/8/layout/hProcess11"/>
    <dgm:cxn modelId="{E5CB1A3D-7DE3-4CBC-B07C-A4CC2488A792}" type="presParOf" srcId="{D33D2F0C-73D3-4F8F-81A0-F1B0A870D6F1}" destId="{E395CF91-AD0D-4A93-80FE-C3B61369213C}" srcOrd="1" destOrd="0" presId="urn:microsoft.com/office/officeart/2005/8/layout/hProcess11"/>
    <dgm:cxn modelId="{448E88CD-9E34-4A0D-AF0A-2C1A9B5253A1}" type="presParOf" srcId="{E395CF91-AD0D-4A93-80FE-C3B61369213C}" destId="{85FEE37F-930C-4E32-BA3D-85FA6489ABC0}" srcOrd="0" destOrd="0" presId="urn:microsoft.com/office/officeart/2005/8/layout/hProcess11"/>
    <dgm:cxn modelId="{C4E9DE94-CF1C-407B-B466-B88E7CBA8681}" type="presParOf" srcId="{85FEE37F-930C-4E32-BA3D-85FA6489ABC0}" destId="{EE5A27DF-B0C1-4E8F-A8A0-B0C1327C6013}" srcOrd="0" destOrd="0" presId="urn:microsoft.com/office/officeart/2005/8/layout/hProcess11"/>
    <dgm:cxn modelId="{DACA6A2A-3C6A-4FC3-96B2-064D974E70D3}" type="presParOf" srcId="{85FEE37F-930C-4E32-BA3D-85FA6489ABC0}" destId="{BC9FAEDD-BCF2-43CF-97C3-ECC55969445D}" srcOrd="1" destOrd="0" presId="urn:microsoft.com/office/officeart/2005/8/layout/hProcess11"/>
    <dgm:cxn modelId="{09BD9D21-D3B0-4F9E-9DED-C04B7215C263}" type="presParOf" srcId="{85FEE37F-930C-4E32-BA3D-85FA6489ABC0}" destId="{27014CAD-EE6F-46B5-90E5-541C55022B89}" srcOrd="2" destOrd="0" presId="urn:microsoft.com/office/officeart/2005/8/layout/hProcess11"/>
    <dgm:cxn modelId="{DD471299-475E-4731-8198-C077638E6842}" type="presParOf" srcId="{E395CF91-AD0D-4A93-80FE-C3B61369213C}" destId="{3AC7933B-3565-41F3-918A-038E69E8DFE7}" srcOrd="1" destOrd="0" presId="urn:microsoft.com/office/officeart/2005/8/layout/hProcess11"/>
    <dgm:cxn modelId="{F2E9DDD6-3D03-4E8B-A358-85D9ABB3F613}" type="presParOf" srcId="{E395CF91-AD0D-4A93-80FE-C3B61369213C}" destId="{6AAFA421-3C2B-4ED1-8231-6FB52CBF7BD1}" srcOrd="2" destOrd="0" presId="urn:microsoft.com/office/officeart/2005/8/layout/hProcess11"/>
    <dgm:cxn modelId="{455A64CD-B500-4AB4-9745-678F986C2141}" type="presParOf" srcId="{6AAFA421-3C2B-4ED1-8231-6FB52CBF7BD1}" destId="{1574309D-2006-4DB2-9A51-5BEE2AF6DC39}" srcOrd="0" destOrd="0" presId="urn:microsoft.com/office/officeart/2005/8/layout/hProcess11"/>
    <dgm:cxn modelId="{4E30137D-37F9-456B-87CF-C0973F9B5F85}" type="presParOf" srcId="{6AAFA421-3C2B-4ED1-8231-6FB52CBF7BD1}" destId="{C3E19351-DF32-437C-984E-9F01B1810C00}" srcOrd="1" destOrd="0" presId="urn:microsoft.com/office/officeart/2005/8/layout/hProcess11"/>
    <dgm:cxn modelId="{D0D1CA81-9C1B-4645-90E6-D032C7EAC582}" type="presParOf" srcId="{6AAFA421-3C2B-4ED1-8231-6FB52CBF7BD1}" destId="{2EBC5B91-E119-4549-B27D-7F9764D2D224}" srcOrd="2" destOrd="0" presId="urn:microsoft.com/office/officeart/2005/8/layout/hProcess11"/>
    <dgm:cxn modelId="{C558713F-9F10-4769-B580-527F64F0D26F}" type="presParOf" srcId="{E395CF91-AD0D-4A93-80FE-C3B61369213C}" destId="{891C46DF-3562-42C6-B60B-44B56C488BE1}" srcOrd="3" destOrd="0" presId="urn:microsoft.com/office/officeart/2005/8/layout/hProcess11"/>
    <dgm:cxn modelId="{8CDF19FF-3D2D-4A83-8134-7ADE3CE836EC}" type="presParOf" srcId="{E395CF91-AD0D-4A93-80FE-C3B61369213C}" destId="{25169F47-D73E-4FFE-8140-4942A55A99F7}" srcOrd="4" destOrd="0" presId="urn:microsoft.com/office/officeart/2005/8/layout/hProcess11"/>
    <dgm:cxn modelId="{E6461CE2-4B5A-47ED-B796-B45DE6269E6F}" type="presParOf" srcId="{25169F47-D73E-4FFE-8140-4942A55A99F7}" destId="{B65D7226-6805-4FE4-8D78-7E166645B0AC}" srcOrd="0" destOrd="0" presId="urn:microsoft.com/office/officeart/2005/8/layout/hProcess11"/>
    <dgm:cxn modelId="{470D19AE-22F6-4646-AC56-D5A261D651AA}" type="presParOf" srcId="{25169F47-D73E-4FFE-8140-4942A55A99F7}" destId="{3314584B-7AC7-463B-8BEC-71973CE63FFA}" srcOrd="1" destOrd="0" presId="urn:microsoft.com/office/officeart/2005/8/layout/hProcess11"/>
    <dgm:cxn modelId="{7152A5C2-1FCB-4984-B7FE-15CB6562EEC7}" type="presParOf" srcId="{25169F47-D73E-4FFE-8140-4942A55A99F7}" destId="{B1D29367-DD3F-4766-94A7-93087B85C783}" srcOrd="2" destOrd="0" presId="urn:microsoft.com/office/officeart/2005/8/layout/hProcess11"/>
  </dgm:cxnLst>
  <dgm:bg/>
  <dgm:whole/>
</dgm:dataModel>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6AC22C-912A-4AAC-8D96-FC7F82F8FC29}" type="datetimeFigureOut">
              <a:rPr lang="en-US" smtClean="0"/>
              <a:pPr/>
              <a:t>4/8/2022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2B10CD-67DF-44A2-B2F9-957BF592D99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solidFill>
                  <a:schemeClr val="bg1"/>
                </a:solidFill>
              </a:rPr>
              <a:t>Though the objective of removing the microbes is mostly fulfilled during canal preparation but the complexity of the root canal is such that not all microorganisms or the pulp tissue are removed. </a:t>
            </a:r>
          </a:p>
          <a:p>
            <a:endParaRPr lang="en-US" dirty="0"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C84828-69EF-401A-9F71-8D461BDCA5A3}" type="slidenum">
              <a:rPr lang="en-US" smtClean="0"/>
              <a:pPr/>
              <a:t>6</a:t>
            </a:fld>
            <a:endParaRPr lang="en-US" smtClean="0"/>
          </a:p>
        </p:txBody>
      </p:sp>
    </p:spTree>
    <p:extLst>
      <p:ext uri="{BB962C8B-B14F-4D97-AF65-F5344CB8AC3E}">
        <p14:creationId xmlns:p14="http://schemas.microsoft.com/office/powerpoint/2010/main" xmlns="" val="877978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b="0" i="0" kern="1200" dirty="0" smtClean="0">
                <a:solidFill>
                  <a:schemeClr val="tx1"/>
                </a:solidFill>
                <a:effectLst/>
                <a:latin typeface="+mn-lt"/>
                <a:ea typeface="+mn-ea"/>
                <a:cs typeface="+mn-cs"/>
              </a:rPr>
              <a:t>The</a:t>
            </a:r>
            <a:r>
              <a:rPr lang="en-IN" sz="1200" b="0" i="0" kern="1200" baseline="0" dirty="0" smtClean="0">
                <a:solidFill>
                  <a:schemeClr val="tx1"/>
                </a:solidFill>
                <a:effectLst/>
                <a:latin typeface="+mn-lt"/>
                <a:ea typeface="+mn-ea"/>
                <a:cs typeface="+mn-cs"/>
              </a:rPr>
              <a:t> </a:t>
            </a:r>
            <a:r>
              <a:rPr lang="en-IN" sz="1200" b="0" i="0" kern="1200" dirty="0" smtClean="0">
                <a:solidFill>
                  <a:schemeClr val="tx1"/>
                </a:solidFill>
                <a:effectLst/>
                <a:latin typeface="+mn-lt"/>
                <a:ea typeface="+mn-ea"/>
                <a:cs typeface="+mn-cs"/>
              </a:rPr>
              <a:t>superior antimicrobial effects of </a:t>
            </a:r>
            <a:r>
              <a:rPr lang="en-IN" sz="1200" b="0" i="0" kern="1200" dirty="0" err="1" smtClean="0">
                <a:solidFill>
                  <a:schemeClr val="tx1"/>
                </a:solidFill>
                <a:effectLst/>
                <a:latin typeface="+mn-lt"/>
                <a:ea typeface="+mn-ea"/>
                <a:cs typeface="+mn-cs"/>
              </a:rPr>
              <a:t>Metapex</a:t>
            </a:r>
            <a:r>
              <a:rPr lang="en-IN" sz="1200" b="0" i="0" kern="1200" dirty="0" smtClean="0">
                <a:solidFill>
                  <a:schemeClr val="tx1"/>
                </a:solidFill>
                <a:effectLst/>
                <a:latin typeface="+mn-lt"/>
                <a:ea typeface="+mn-ea"/>
                <a:cs typeface="+mn-cs"/>
              </a:rPr>
              <a:t> may be due</a:t>
            </a:r>
            <a:r>
              <a:rPr lang="en-IN" sz="1200" b="0" i="0" kern="1200" baseline="0" dirty="0" smtClean="0">
                <a:solidFill>
                  <a:schemeClr val="tx1"/>
                </a:solidFill>
                <a:effectLst/>
                <a:latin typeface="+mn-lt"/>
                <a:ea typeface="+mn-ea"/>
                <a:cs typeface="+mn-cs"/>
              </a:rPr>
              <a:t> </a:t>
            </a:r>
            <a:r>
              <a:rPr lang="en-IN" sz="1200" b="0" i="0" kern="1200" dirty="0" smtClean="0">
                <a:solidFill>
                  <a:schemeClr val="tx1"/>
                </a:solidFill>
                <a:effectLst/>
                <a:latin typeface="+mn-lt"/>
                <a:ea typeface="+mn-ea"/>
                <a:cs typeface="+mn-cs"/>
              </a:rPr>
              <a:t>to the combination with </a:t>
            </a:r>
            <a:r>
              <a:rPr lang="en-IN" sz="1200" b="0" i="0" kern="1200" dirty="0" err="1" smtClean="0">
                <a:solidFill>
                  <a:schemeClr val="tx1"/>
                </a:solidFill>
                <a:effectLst/>
                <a:latin typeface="+mn-lt"/>
                <a:ea typeface="+mn-ea"/>
                <a:cs typeface="+mn-cs"/>
              </a:rPr>
              <a:t>iodoform</a:t>
            </a:r>
            <a:r>
              <a:rPr lang="en-IN" sz="1200" b="0" i="0" kern="1200" dirty="0" smtClean="0">
                <a:solidFill>
                  <a:schemeClr val="tx1"/>
                </a:solidFill>
                <a:effectLst/>
                <a:latin typeface="+mn-lt"/>
                <a:ea typeface="+mn-ea"/>
                <a:cs typeface="+mn-cs"/>
              </a:rPr>
              <a:t> and to the viscous</a:t>
            </a:r>
            <a:r>
              <a:rPr lang="en-IN" sz="1200" b="0" i="0" kern="1200" baseline="0" dirty="0" smtClean="0">
                <a:solidFill>
                  <a:schemeClr val="tx1"/>
                </a:solidFill>
                <a:effectLst/>
                <a:latin typeface="+mn-lt"/>
                <a:ea typeface="+mn-ea"/>
                <a:cs typeface="+mn-cs"/>
              </a:rPr>
              <a:t> </a:t>
            </a:r>
            <a:r>
              <a:rPr lang="en-IN" sz="1200" b="0" i="0" kern="1200" dirty="0" smtClean="0">
                <a:solidFill>
                  <a:schemeClr val="tx1"/>
                </a:solidFill>
                <a:effectLst/>
                <a:latin typeface="+mn-lt"/>
                <a:ea typeface="+mn-ea"/>
                <a:cs typeface="+mn-cs"/>
              </a:rPr>
              <a:t>and oily vehicle, which may prolong the action of the</a:t>
            </a:r>
            <a:r>
              <a:rPr lang="en-IN" sz="1200" b="0" i="0" kern="1200" baseline="0" dirty="0" smtClean="0">
                <a:solidFill>
                  <a:schemeClr val="tx1"/>
                </a:solidFill>
                <a:effectLst/>
                <a:latin typeface="+mn-lt"/>
                <a:ea typeface="+mn-ea"/>
                <a:cs typeface="+mn-cs"/>
              </a:rPr>
              <a:t> </a:t>
            </a:r>
            <a:r>
              <a:rPr lang="en-IN" sz="1200" b="0" i="0" kern="1200" dirty="0" smtClean="0">
                <a:solidFill>
                  <a:schemeClr val="tx1"/>
                </a:solidFill>
                <a:effectLst/>
                <a:latin typeface="+mn-lt"/>
                <a:ea typeface="+mn-ea"/>
                <a:cs typeface="+mn-cs"/>
              </a:rPr>
              <a:t>medicament.</a:t>
            </a:r>
          </a:p>
        </p:txBody>
      </p:sp>
      <p:sp>
        <p:nvSpPr>
          <p:cNvPr id="4" name="Slide Number Placeholder 3"/>
          <p:cNvSpPr>
            <a:spLocks noGrp="1"/>
          </p:cNvSpPr>
          <p:nvPr>
            <p:ph type="sldNum" sz="quarter" idx="10"/>
          </p:nvPr>
        </p:nvSpPr>
        <p:spPr/>
        <p:txBody>
          <a:bodyPr/>
          <a:lstStyle/>
          <a:p>
            <a:pPr>
              <a:defRPr/>
            </a:pPr>
            <a:fld id="{099E1F8F-7D4A-4A44-8531-8D6F80BA970E}" type="slidenum">
              <a:rPr lang="en-US" smtClean="0"/>
              <a:pPr>
                <a:defRPr/>
              </a:pPr>
              <a:t>25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pPr>
              <a:defRPr/>
            </a:pPr>
            <a:fld id="{099E1F8F-7D4A-4A44-8531-8D6F80BA970E}" type="slidenum">
              <a:rPr lang="en-US" smtClean="0"/>
              <a:pPr>
                <a:defRPr/>
              </a:pPr>
              <a:t>26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541782" indent="-514350" eaLnBrk="1" fontAlgn="auto" hangingPunct="1">
              <a:spcAft>
                <a:spcPts val="0"/>
              </a:spcAft>
              <a:buFont typeface="Wingdings"/>
              <a:buAutoNum type="arabicPeriod" startAt="2"/>
              <a:defRPr/>
            </a:pPr>
            <a:r>
              <a:rPr lang="en-US" dirty="0" smtClean="0"/>
              <a:t>Since they are less irritating to the </a:t>
            </a:r>
            <a:r>
              <a:rPr lang="en-US" dirty="0" err="1" smtClean="0"/>
              <a:t>periapical</a:t>
            </a:r>
            <a:r>
              <a:rPr lang="en-US" dirty="0" smtClean="0"/>
              <a:t> tissues compared to the chemical antiseptics, there is an argument for the use of paste where the apical foramen has been inadvertently widened by over instrumentation and in an immature teeth with wide apical foramen..</a:t>
            </a:r>
          </a:p>
          <a:p>
            <a:pPr marL="411480" indent="-384048" eaLnBrk="1" fontAlgn="auto" hangingPunct="1">
              <a:spcAft>
                <a:spcPts val="0"/>
              </a:spcAft>
              <a:buFont typeface="Wingdings"/>
              <a:buNone/>
              <a:defRPr/>
            </a:pPr>
            <a:r>
              <a:rPr lang="en-US" dirty="0" smtClean="0"/>
              <a:t>3. there is an evidence that the chemical antiseptics lose their potency faster in a canal as compared to antibiotics. Thus if the</a:t>
            </a:r>
            <a:r>
              <a:rPr lang="en-US" baseline="0" dirty="0" smtClean="0"/>
              <a:t> </a:t>
            </a:r>
            <a:r>
              <a:rPr lang="en-US" dirty="0" err="1" smtClean="0"/>
              <a:t>interappointment</a:t>
            </a:r>
            <a:r>
              <a:rPr lang="en-US" dirty="0" smtClean="0"/>
              <a:t> time is more than 14 days, the use of antibiotics is advantageous.</a:t>
            </a:r>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C6C543-1175-4E60-84AD-74798700E2BA}" type="slidenum">
              <a:rPr lang="en-US" smtClean="0"/>
              <a:pPr/>
              <a:t>33</a:t>
            </a:fld>
            <a:endParaRPr lang="en-US" smtClean="0"/>
          </a:p>
        </p:txBody>
      </p:sp>
    </p:spTree>
    <p:extLst>
      <p:ext uri="{BB962C8B-B14F-4D97-AF65-F5344CB8AC3E}">
        <p14:creationId xmlns:p14="http://schemas.microsoft.com/office/powerpoint/2010/main" xmlns="" val="208231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Commercial available as 3 </a:t>
            </a:r>
            <a:r>
              <a:rPr lang="en-US" baseline="0" dirty="0" smtClean="0"/>
              <a:t>Mix-MP…..</a:t>
            </a:r>
            <a:r>
              <a:rPr lang="en-IN" dirty="0" smtClean="0"/>
              <a:t> </a:t>
            </a:r>
            <a:r>
              <a:rPr lang="en-IN" dirty="0" err="1" smtClean="0"/>
              <a:t>Metronidazole</a:t>
            </a:r>
            <a:r>
              <a:rPr lang="en-IN" dirty="0" smtClean="0"/>
              <a:t> - nitro </a:t>
            </a:r>
            <a:r>
              <a:rPr lang="en-IN" dirty="0" err="1" smtClean="0"/>
              <a:t>imidazole</a:t>
            </a:r>
            <a:r>
              <a:rPr lang="en-IN" dirty="0" smtClean="0"/>
              <a:t> compound; selectively toxic and effective against anaerobic organisms. Presence of </a:t>
            </a:r>
            <a:r>
              <a:rPr lang="en-IN" dirty="0" err="1" smtClean="0"/>
              <a:t>redox</a:t>
            </a:r>
            <a:r>
              <a:rPr lang="en-IN" dirty="0" smtClean="0"/>
              <a:t> protein reduces the nitro groups of this compound and generates free radicals that cause DNA damage and </a:t>
            </a:r>
            <a:r>
              <a:rPr lang="en-IN" dirty="0" err="1" smtClean="0"/>
              <a:t>lysis</a:t>
            </a:r>
            <a:r>
              <a:rPr lang="en-IN" dirty="0" smtClean="0"/>
              <a:t> of cell. </a:t>
            </a:r>
            <a:r>
              <a:rPr lang="en-IN" dirty="0" err="1" smtClean="0"/>
              <a:t>Minocycline</a:t>
            </a:r>
            <a:r>
              <a:rPr lang="en-IN" dirty="0" smtClean="0"/>
              <a:t> -</a:t>
            </a:r>
            <a:r>
              <a:rPr lang="en-IN" dirty="0" err="1" smtClean="0"/>
              <a:t>bacteriostatic</a:t>
            </a:r>
            <a:r>
              <a:rPr lang="en-IN" dirty="0" smtClean="0"/>
              <a:t>, inhibits protein synthesis by binding to 30S ribosome in susceptible organisms. </a:t>
            </a:r>
            <a:r>
              <a:rPr lang="en-IN" dirty="0" err="1" smtClean="0"/>
              <a:t>Ciprofloxain</a:t>
            </a:r>
            <a:r>
              <a:rPr lang="en-IN" dirty="0" smtClean="0"/>
              <a:t> -synthetic </a:t>
            </a:r>
            <a:r>
              <a:rPr lang="en-IN" dirty="0" err="1" smtClean="0"/>
              <a:t>Fluoroquinolone</a:t>
            </a:r>
            <a:r>
              <a:rPr lang="en-IN" dirty="0" smtClean="0"/>
              <a:t> with rapid bactericidal action. It inhibits the enzyme bacterial DNA </a:t>
            </a:r>
            <a:r>
              <a:rPr lang="en-IN" dirty="0" err="1" smtClean="0"/>
              <a:t>gyrase</a:t>
            </a:r>
            <a:r>
              <a:rPr lang="en-IN" dirty="0" smtClean="0"/>
              <a:t> </a:t>
            </a:r>
            <a:endParaRPr lang="en-IN" dirty="0"/>
          </a:p>
        </p:txBody>
      </p:sp>
      <p:sp>
        <p:nvSpPr>
          <p:cNvPr id="4" name="Slide Number Placeholder 3"/>
          <p:cNvSpPr>
            <a:spLocks noGrp="1"/>
          </p:cNvSpPr>
          <p:nvPr>
            <p:ph type="sldNum" sz="quarter" idx="10"/>
          </p:nvPr>
        </p:nvSpPr>
        <p:spPr/>
        <p:txBody>
          <a:bodyPr/>
          <a:lstStyle/>
          <a:p>
            <a:pPr>
              <a:defRPr/>
            </a:pPr>
            <a:fld id="{099E1F8F-7D4A-4A44-8531-8D6F80BA970E}" type="slidenum">
              <a:rPr lang="en-US" smtClean="0"/>
              <a:pPr>
                <a:defRPr/>
              </a:pPr>
              <a:t>34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4E859F-C186-4B41-AF0D-D1123E5ABECA}" type="slidenum">
              <a:rPr lang="en-US" smtClean="0"/>
              <a:pPr/>
              <a:t>37</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63D257-D8F4-455D-89A0-ECDEAA12BE1A}" type="datetimeFigureOut">
              <a:rPr lang="en-US" smtClean="0"/>
              <a:pPr/>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EAE3A-1E52-4A3C-ADD3-36F58CF667E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3D257-D8F4-455D-89A0-ECDEAA12BE1A}" type="datetimeFigureOut">
              <a:rPr lang="en-US" smtClean="0"/>
              <a:pPr/>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EAE3A-1E52-4A3C-ADD3-36F58CF667E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3D257-D8F4-455D-89A0-ECDEAA12BE1A}" type="datetimeFigureOut">
              <a:rPr lang="en-US" smtClean="0"/>
              <a:pPr/>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EAE3A-1E52-4A3C-ADD3-36F58CF667E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3D257-D8F4-455D-89A0-ECDEAA12BE1A}" type="datetimeFigureOut">
              <a:rPr lang="en-US" smtClean="0"/>
              <a:pPr/>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EAE3A-1E52-4A3C-ADD3-36F58CF667E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3D257-D8F4-455D-89A0-ECDEAA12BE1A}" type="datetimeFigureOut">
              <a:rPr lang="en-US" smtClean="0"/>
              <a:pPr/>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EAE3A-1E52-4A3C-ADD3-36F58CF667E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63D257-D8F4-455D-89A0-ECDEAA12BE1A}" type="datetimeFigureOut">
              <a:rPr lang="en-US" smtClean="0"/>
              <a:pPr/>
              <a:t>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3EAE3A-1E52-4A3C-ADD3-36F58CF667E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63D257-D8F4-455D-89A0-ECDEAA12BE1A}" type="datetimeFigureOut">
              <a:rPr lang="en-US" smtClean="0"/>
              <a:pPr/>
              <a:t>4/8/2022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3EAE3A-1E52-4A3C-ADD3-36F58CF667E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63D257-D8F4-455D-89A0-ECDEAA12BE1A}" type="datetimeFigureOut">
              <a:rPr lang="en-US" smtClean="0"/>
              <a:pPr/>
              <a:t>4/8/2022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3EAE3A-1E52-4A3C-ADD3-36F58CF667E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3D257-D8F4-455D-89A0-ECDEAA12BE1A}" type="datetimeFigureOut">
              <a:rPr lang="en-US" smtClean="0"/>
              <a:pPr/>
              <a:t>4/8/2022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3EAE3A-1E52-4A3C-ADD3-36F58CF667E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3D257-D8F4-455D-89A0-ECDEAA12BE1A}" type="datetimeFigureOut">
              <a:rPr lang="en-US" smtClean="0"/>
              <a:pPr/>
              <a:t>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3EAE3A-1E52-4A3C-ADD3-36F58CF667E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3D257-D8F4-455D-89A0-ECDEAA12BE1A}" type="datetimeFigureOut">
              <a:rPr lang="en-US" smtClean="0"/>
              <a:pPr/>
              <a:t>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3EAE3A-1E52-4A3C-ADD3-36F58CF667E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3D257-D8F4-455D-89A0-ECDEAA12BE1A}" type="datetimeFigureOut">
              <a:rPr lang="en-US" smtClean="0"/>
              <a:pPr/>
              <a:t>4/8/2022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EAE3A-1E52-4A3C-ADD3-36F58CF667E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diagramLayout" Target="../diagrams/layout14.xml"/><Relationship Id="rId7" Type="http://schemas.openxmlformats.org/officeDocument/2006/relationships/diagramLayout" Target="../diagrams/layout15.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openxmlformats.org/officeDocument/2006/relationships/diagramData" Target="../diagrams/data15.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diagramColors" Target="../diagrams/colors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6.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9.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15.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130425"/>
            <a:ext cx="8991600" cy="1470025"/>
          </a:xfrm>
        </p:spPr>
        <p:txBody>
          <a:bodyPr/>
          <a:lstStyle/>
          <a:p>
            <a:r>
              <a:rPr lang="en-US" b="1" dirty="0" smtClean="0"/>
              <a:t>INTRA CANAL MEDICAMENTS </a:t>
            </a:r>
            <a:endParaRPr lang="en-US" b="1" dirty="0"/>
          </a:p>
        </p:txBody>
      </p:sp>
      <p:sp>
        <p:nvSpPr>
          <p:cNvPr id="3" name="Subtitle 2"/>
          <p:cNvSpPr>
            <a:spLocks noGrp="1"/>
          </p:cNvSpPr>
          <p:nvPr>
            <p:ph type="subTitle" idx="1"/>
          </p:nvPr>
        </p:nvSpPr>
        <p:spPr>
          <a:xfrm>
            <a:off x="3657600" y="3429000"/>
            <a:ext cx="4953000" cy="914400"/>
          </a:xfrm>
        </p:spPr>
        <p:txBody>
          <a:bodyPr>
            <a:normAutofit/>
          </a:bodyPr>
          <a:lstStyle/>
          <a:p>
            <a:pPr algn="r"/>
            <a:endParaRPr lang="en-US" sz="2400" b="1"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normAutofit/>
          </a:bodyPr>
          <a:lstStyle/>
          <a:p>
            <a:r>
              <a:rPr lang="en-US" sz="3600" b="1" dirty="0" smtClean="0">
                <a:solidFill>
                  <a:srgbClr val="990000"/>
                </a:solidFill>
              </a:rPr>
              <a:t>ACCORDING TO INGLE</a:t>
            </a:r>
            <a:endParaRPr lang="en-IN" sz="3600" b="1" dirty="0">
              <a:solidFill>
                <a:srgbClr val="990000"/>
              </a:solidFill>
            </a:endParaRPr>
          </a:p>
        </p:txBody>
      </p:sp>
      <p:sp>
        <p:nvSpPr>
          <p:cNvPr id="270339" name="Rectangle 3"/>
          <p:cNvSpPr>
            <a:spLocks noGrp="1" noChangeArrowheads="1"/>
          </p:cNvSpPr>
          <p:nvPr>
            <p:ph type="body" idx="1"/>
          </p:nvPr>
        </p:nvSpPr>
        <p:spPr>
          <a:xfrm>
            <a:off x="228600" y="1844675"/>
            <a:ext cx="8756650" cy="1279525"/>
          </a:xfrm>
        </p:spPr>
        <p:txBody>
          <a:bodyPr>
            <a:normAutofit/>
          </a:bodyPr>
          <a:lstStyle/>
          <a:p>
            <a:endParaRPr lang="en-US" b="1" dirty="0"/>
          </a:p>
          <a:p>
            <a:pPr>
              <a:buNone/>
            </a:pPr>
            <a:r>
              <a:rPr lang="en-US" dirty="0" smtClean="0">
                <a:solidFill>
                  <a:schemeClr val="tx2"/>
                </a:solidFill>
              </a:rPr>
              <a:t> </a:t>
            </a:r>
            <a:r>
              <a:rPr lang="en-US" sz="2400" dirty="0" smtClean="0"/>
              <a:t>Classified antimicrobial agents broadly into 2 groups</a:t>
            </a:r>
            <a:endParaRPr lang="en-US" dirty="0"/>
          </a:p>
          <a:p>
            <a:pPr>
              <a:buFont typeface="Wingdings" pitchFamily="2" charset="2"/>
              <a:buNone/>
            </a:pPr>
            <a:endParaRPr lang="en-US" dirty="0">
              <a:solidFill>
                <a:schemeClr val="tx2"/>
              </a:solidFill>
            </a:endParaRPr>
          </a:p>
        </p:txBody>
      </p:sp>
      <p:graphicFrame>
        <p:nvGraphicFramePr>
          <p:cNvPr id="5" name="Diagram 4"/>
          <p:cNvGraphicFramePr/>
          <p:nvPr/>
        </p:nvGraphicFramePr>
        <p:xfrm>
          <a:off x="609600" y="3200400"/>
          <a:ext cx="792480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Rectangle 3"/>
          <p:cNvSpPr>
            <a:spLocks noGrp="1" noChangeArrowheads="1"/>
          </p:cNvSpPr>
          <p:nvPr>
            <p:ph type="body" idx="1"/>
          </p:nvPr>
        </p:nvSpPr>
        <p:spPr>
          <a:xfrm>
            <a:off x="457200" y="990600"/>
            <a:ext cx="8229600" cy="5135563"/>
          </a:xfrm>
        </p:spPr>
        <p:txBody>
          <a:bodyPr>
            <a:normAutofit lnSpcReduction="10000"/>
          </a:bodyPr>
          <a:lstStyle/>
          <a:p>
            <a:pPr marL="457200" indent="-457200"/>
            <a:r>
              <a:rPr lang="en-US" sz="2400" b="1" dirty="0"/>
              <a:t>Locally used antiseptics: </a:t>
            </a:r>
          </a:p>
          <a:p>
            <a:pPr marL="457200" indent="-457200">
              <a:buFont typeface="Wingdings" pitchFamily="2" charset="2"/>
              <a:buAutoNum type="arabicPeriod"/>
            </a:pPr>
            <a:r>
              <a:rPr lang="en-US" sz="2400" dirty="0"/>
              <a:t>Alcohols 		</a:t>
            </a:r>
          </a:p>
          <a:p>
            <a:pPr marL="457200" indent="-457200"/>
            <a:r>
              <a:rPr lang="en-US" sz="2400" dirty="0">
                <a:solidFill>
                  <a:schemeClr val="tx2"/>
                </a:solidFill>
              </a:rPr>
              <a:t>Ethyl alcohol</a:t>
            </a:r>
          </a:p>
          <a:p>
            <a:pPr marL="457200" indent="-457200"/>
            <a:r>
              <a:rPr lang="en-US" sz="2400" dirty="0">
                <a:solidFill>
                  <a:schemeClr val="tx2"/>
                </a:solidFill>
              </a:rPr>
              <a:t>Isopropyl alcohol</a:t>
            </a:r>
          </a:p>
          <a:p>
            <a:pPr marL="457200" indent="-457200">
              <a:buFont typeface="Wingdings" pitchFamily="2" charset="2"/>
              <a:buNone/>
            </a:pPr>
            <a:endParaRPr lang="en-US" sz="2400" dirty="0">
              <a:solidFill>
                <a:schemeClr val="tx2"/>
              </a:solidFill>
            </a:endParaRPr>
          </a:p>
          <a:p>
            <a:pPr marL="457200" indent="-457200">
              <a:buFont typeface="Wingdings" pitchFamily="2" charset="2"/>
              <a:buNone/>
            </a:pPr>
            <a:r>
              <a:rPr lang="en-US" sz="2400" dirty="0"/>
              <a:t>2. </a:t>
            </a:r>
            <a:r>
              <a:rPr lang="en-US" sz="2400" dirty="0" err="1"/>
              <a:t>Phenolic</a:t>
            </a:r>
            <a:r>
              <a:rPr lang="en-US" sz="2400" dirty="0"/>
              <a:t> compounds	     </a:t>
            </a:r>
          </a:p>
          <a:p>
            <a:pPr marL="457200" indent="-457200"/>
            <a:r>
              <a:rPr lang="en-US" sz="2400" dirty="0">
                <a:solidFill>
                  <a:schemeClr val="tx2"/>
                </a:solidFill>
              </a:rPr>
              <a:t>Phenol</a:t>
            </a:r>
          </a:p>
          <a:p>
            <a:pPr marL="457200" indent="-457200"/>
            <a:r>
              <a:rPr lang="en-US" sz="2400" dirty="0">
                <a:solidFill>
                  <a:schemeClr val="tx2"/>
                </a:solidFill>
              </a:rPr>
              <a:t>Camphorated phenol   </a:t>
            </a:r>
          </a:p>
          <a:p>
            <a:pPr marL="457200" indent="-457200"/>
            <a:r>
              <a:rPr lang="en-US" sz="2400" dirty="0" err="1">
                <a:solidFill>
                  <a:schemeClr val="tx2"/>
                </a:solidFill>
              </a:rPr>
              <a:t>Monochlorophenol</a:t>
            </a:r>
            <a:endParaRPr lang="en-IN" sz="2400" dirty="0">
              <a:solidFill>
                <a:schemeClr val="tx2"/>
              </a:solidFill>
            </a:endParaRPr>
          </a:p>
          <a:p>
            <a:pPr>
              <a:lnSpc>
                <a:spcPct val="90000"/>
              </a:lnSpc>
            </a:pPr>
            <a:r>
              <a:rPr lang="en-US" sz="2400" dirty="0" err="1" smtClean="0">
                <a:solidFill>
                  <a:schemeClr val="tx2"/>
                </a:solidFill>
              </a:rPr>
              <a:t>Paramonochlorophenol</a:t>
            </a:r>
            <a:endParaRPr lang="en-US" sz="2400" dirty="0" smtClean="0">
              <a:solidFill>
                <a:schemeClr val="tx2"/>
              </a:solidFill>
            </a:endParaRPr>
          </a:p>
          <a:p>
            <a:pPr>
              <a:lnSpc>
                <a:spcPct val="90000"/>
              </a:lnSpc>
            </a:pPr>
            <a:r>
              <a:rPr lang="en-US" sz="2400" dirty="0" err="1" smtClean="0">
                <a:solidFill>
                  <a:schemeClr val="tx2"/>
                </a:solidFill>
              </a:rPr>
              <a:t>Thymol</a:t>
            </a:r>
            <a:endParaRPr lang="en-US" sz="2400" dirty="0" smtClean="0">
              <a:solidFill>
                <a:schemeClr val="tx2"/>
              </a:solidFill>
            </a:endParaRPr>
          </a:p>
          <a:p>
            <a:pPr>
              <a:lnSpc>
                <a:spcPct val="90000"/>
              </a:lnSpc>
            </a:pPr>
            <a:r>
              <a:rPr lang="en-US" sz="2400" dirty="0" err="1" smtClean="0">
                <a:solidFill>
                  <a:schemeClr val="tx2"/>
                </a:solidFill>
              </a:rPr>
              <a:t>Eugenol</a:t>
            </a:r>
            <a:endParaRPr lang="en-US" sz="2400" dirty="0" smtClean="0">
              <a:solidFill>
                <a:schemeClr val="tx2"/>
              </a:solidFill>
            </a:endParaRPr>
          </a:p>
          <a:p>
            <a:pPr>
              <a:lnSpc>
                <a:spcPct val="90000"/>
              </a:lnSpc>
            </a:pPr>
            <a:r>
              <a:rPr lang="en-US" sz="2400" dirty="0" smtClean="0">
                <a:solidFill>
                  <a:schemeClr val="tx2"/>
                </a:solidFill>
              </a:rPr>
              <a:t>Creosote</a:t>
            </a:r>
          </a:p>
          <a:p>
            <a:pPr marL="457200" indent="-457200"/>
            <a:endParaRPr lang="en-IN" sz="2400" dirty="0">
              <a:solidFill>
                <a:schemeClr val="tx2"/>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Rectangle 3"/>
          <p:cNvSpPr>
            <a:spLocks noGrp="1" noChangeArrowheads="1"/>
          </p:cNvSpPr>
          <p:nvPr>
            <p:ph type="body" idx="1"/>
          </p:nvPr>
        </p:nvSpPr>
        <p:spPr>
          <a:xfrm>
            <a:off x="381000" y="260350"/>
            <a:ext cx="8604250" cy="5818188"/>
          </a:xfrm>
        </p:spPr>
        <p:txBody>
          <a:bodyPr>
            <a:normAutofit/>
          </a:bodyPr>
          <a:lstStyle/>
          <a:p>
            <a:pPr>
              <a:lnSpc>
                <a:spcPct val="90000"/>
              </a:lnSpc>
              <a:buFont typeface="Wingdings" pitchFamily="2" charset="2"/>
              <a:buNone/>
            </a:pPr>
            <a:r>
              <a:rPr lang="en-US" dirty="0" smtClean="0"/>
              <a:t>3</a:t>
            </a:r>
            <a:r>
              <a:rPr lang="en-US" dirty="0"/>
              <a:t>. </a:t>
            </a:r>
            <a:r>
              <a:rPr lang="en-US" sz="2800" b="1" dirty="0"/>
              <a:t>Heavy metal salts</a:t>
            </a:r>
            <a:r>
              <a:rPr lang="en-US" sz="2800" dirty="0"/>
              <a:t>	</a:t>
            </a:r>
          </a:p>
          <a:p>
            <a:pPr>
              <a:lnSpc>
                <a:spcPct val="90000"/>
              </a:lnSpc>
            </a:pPr>
            <a:r>
              <a:rPr lang="en-US" sz="2800" dirty="0">
                <a:solidFill>
                  <a:schemeClr val="tx2"/>
                </a:solidFill>
              </a:rPr>
              <a:t>Salts of silver, mercury, copper.</a:t>
            </a:r>
          </a:p>
          <a:p>
            <a:pPr>
              <a:lnSpc>
                <a:spcPct val="90000"/>
              </a:lnSpc>
            </a:pPr>
            <a:endParaRPr lang="en-US" sz="2800" dirty="0">
              <a:solidFill>
                <a:schemeClr val="tx2"/>
              </a:solidFill>
            </a:endParaRPr>
          </a:p>
          <a:p>
            <a:pPr>
              <a:lnSpc>
                <a:spcPct val="90000"/>
              </a:lnSpc>
              <a:buFont typeface="Wingdings" pitchFamily="2" charset="2"/>
              <a:buNone/>
            </a:pPr>
            <a:r>
              <a:rPr lang="en-US" sz="2800" dirty="0"/>
              <a:t>4. </a:t>
            </a:r>
            <a:r>
              <a:rPr lang="en-US" sz="2800" b="1" dirty="0"/>
              <a:t>Cationic detergents </a:t>
            </a:r>
          </a:p>
          <a:p>
            <a:pPr>
              <a:lnSpc>
                <a:spcPct val="90000"/>
              </a:lnSpc>
            </a:pPr>
            <a:r>
              <a:rPr lang="en-US" sz="2800" dirty="0">
                <a:solidFill>
                  <a:schemeClr val="tx2"/>
                </a:solidFill>
              </a:rPr>
              <a:t>Quaternary ammonium compounds.</a:t>
            </a:r>
          </a:p>
          <a:p>
            <a:pPr>
              <a:lnSpc>
                <a:spcPct val="90000"/>
              </a:lnSpc>
            </a:pPr>
            <a:endParaRPr lang="en-US" sz="2800" dirty="0">
              <a:solidFill>
                <a:schemeClr val="tx2"/>
              </a:solidFill>
            </a:endParaRPr>
          </a:p>
          <a:p>
            <a:pPr>
              <a:lnSpc>
                <a:spcPct val="90000"/>
              </a:lnSpc>
              <a:buFont typeface="Wingdings" pitchFamily="2" charset="2"/>
              <a:buNone/>
            </a:pPr>
            <a:r>
              <a:rPr lang="en-US" sz="2800" dirty="0"/>
              <a:t>5. </a:t>
            </a:r>
            <a:r>
              <a:rPr lang="en-US" sz="2800" b="1" dirty="0"/>
              <a:t>Halogens	</a:t>
            </a:r>
          </a:p>
          <a:p>
            <a:pPr>
              <a:lnSpc>
                <a:spcPct val="90000"/>
              </a:lnSpc>
            </a:pPr>
            <a:r>
              <a:rPr lang="en-US" sz="2800" dirty="0">
                <a:solidFill>
                  <a:schemeClr val="tx2"/>
                </a:solidFill>
              </a:rPr>
              <a:t>Sodium hypochlorite</a:t>
            </a:r>
          </a:p>
          <a:p>
            <a:pPr>
              <a:lnSpc>
                <a:spcPct val="90000"/>
              </a:lnSpc>
            </a:pPr>
            <a:r>
              <a:rPr lang="en-US" sz="2800" dirty="0">
                <a:solidFill>
                  <a:schemeClr val="tx2"/>
                </a:solidFill>
              </a:rPr>
              <a:t> Potassium iodide, iodine</a:t>
            </a:r>
            <a:endParaRPr lang="en-IN" dirty="0">
              <a:solidFill>
                <a:schemeClr val="tx2"/>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71604" y="-71462"/>
            <a:ext cx="5448312" cy="633434"/>
          </a:xfrm>
        </p:spPr>
        <p:txBody>
          <a:bodyPr/>
          <a:lstStyle/>
          <a:p>
            <a:r>
              <a:rPr lang="en-US" sz="2800" b="1" u="sng" dirty="0" smtClean="0"/>
              <a:t>According to Franklin S </a:t>
            </a:r>
            <a:r>
              <a:rPr lang="en-US" sz="2800" b="1" u="sng" dirty="0" err="1" smtClean="0"/>
              <a:t>Weine</a:t>
            </a:r>
            <a:endParaRPr lang="en-US" sz="2800" b="1" u="sng" dirty="0"/>
          </a:p>
        </p:txBody>
      </p:sp>
      <p:sp>
        <p:nvSpPr>
          <p:cNvPr id="4" name="Content Placeholder 3"/>
          <p:cNvSpPr>
            <a:spLocks noGrp="1"/>
          </p:cNvSpPr>
          <p:nvPr>
            <p:ph idx="1"/>
          </p:nvPr>
        </p:nvSpPr>
        <p:spPr>
          <a:xfrm>
            <a:off x="857224" y="500042"/>
            <a:ext cx="4429156" cy="6143668"/>
          </a:xfrm>
        </p:spPr>
        <p:txBody>
          <a:bodyPr>
            <a:noAutofit/>
          </a:bodyPr>
          <a:lstStyle/>
          <a:p>
            <a:pPr>
              <a:buFont typeface="Wingdings" pitchFamily="2" charset="2"/>
              <a:buChar char="Ø"/>
            </a:pPr>
            <a:r>
              <a:rPr lang="en-US" sz="2000" b="1" dirty="0" smtClean="0">
                <a:ln w="0"/>
                <a:effectLst>
                  <a:reflection blurRad="6350" stA="53000" endA="300" endPos="35500" dir="5400000" sy="-90000" algn="bl" rotWithShape="0"/>
                </a:effectLst>
                <a:latin typeface="Arial" pitchFamily="34" charset="0"/>
                <a:cs typeface="Arial" pitchFamily="34" charset="0"/>
              </a:rPr>
              <a:t>Phenol and related compounds</a:t>
            </a:r>
          </a:p>
          <a:p>
            <a:r>
              <a:rPr lang="en-US" sz="2000" b="1" dirty="0" smtClean="0">
                <a:ln w="0"/>
                <a:solidFill>
                  <a:srgbClr val="FF0000"/>
                </a:solidFill>
                <a:effectLst>
                  <a:reflection blurRad="6350" stA="53000" endA="300" endPos="35500" dir="5400000" sy="-90000" algn="bl" rotWithShape="0"/>
                </a:effectLst>
                <a:latin typeface="Arial" pitchFamily="34" charset="0"/>
                <a:cs typeface="Arial" pitchFamily="34" charset="0"/>
              </a:rPr>
              <a:t>          </a:t>
            </a:r>
            <a:r>
              <a:rPr lang="en-US" sz="2000" b="1" dirty="0" err="1" smtClean="0">
                <a:ln w="0"/>
                <a:solidFill>
                  <a:srgbClr val="FF0000"/>
                </a:solidFill>
                <a:effectLst>
                  <a:reflection blurRad="6350" stA="53000" endA="300" endPos="35500" dir="5400000" sy="-90000" algn="bl" rotWithShape="0"/>
                </a:effectLst>
                <a:latin typeface="Arial" pitchFamily="34" charset="0"/>
                <a:cs typeface="Arial" pitchFamily="34" charset="0"/>
              </a:rPr>
              <a:t>eugenol</a:t>
            </a:r>
            <a:endParaRPr lang="en-US" sz="2000" b="1" dirty="0" smtClean="0">
              <a:ln w="0"/>
              <a:solidFill>
                <a:srgbClr val="FF0000"/>
              </a:solidFill>
              <a:effectLst>
                <a:reflection blurRad="6350" stA="53000" endA="300" endPos="35500" dir="5400000" sy="-90000" algn="bl" rotWithShape="0"/>
              </a:effectLst>
              <a:latin typeface="Arial" pitchFamily="34" charset="0"/>
              <a:cs typeface="Arial" pitchFamily="34" charset="0"/>
            </a:endParaRPr>
          </a:p>
          <a:p>
            <a:r>
              <a:rPr lang="en-US" sz="2000" b="1" dirty="0" smtClean="0">
                <a:ln w="0"/>
                <a:solidFill>
                  <a:srgbClr val="FF0000"/>
                </a:solidFill>
                <a:effectLst>
                  <a:reflection blurRad="6350" stA="53000" endA="300" endPos="35500" dir="5400000" sy="-90000" algn="bl" rotWithShape="0"/>
                </a:effectLst>
                <a:latin typeface="Arial" pitchFamily="34" charset="0"/>
                <a:cs typeface="Arial" pitchFamily="34" charset="0"/>
              </a:rPr>
              <a:t>          camphorated </a:t>
            </a:r>
            <a:r>
              <a:rPr lang="en-US" sz="2000" b="1" dirty="0" err="1" smtClean="0">
                <a:ln w="0"/>
                <a:solidFill>
                  <a:srgbClr val="FF0000"/>
                </a:solidFill>
                <a:effectLst>
                  <a:reflection blurRad="6350" stA="53000" endA="300" endPos="35500" dir="5400000" sy="-90000" algn="bl" rotWithShape="0"/>
                </a:effectLst>
                <a:latin typeface="Arial" pitchFamily="34" charset="0"/>
                <a:cs typeface="Arial" pitchFamily="34" charset="0"/>
              </a:rPr>
              <a:t>paramonochlorophenol</a:t>
            </a:r>
            <a:endParaRPr lang="en-US" sz="2000" b="1" dirty="0" smtClean="0">
              <a:ln w="0"/>
              <a:solidFill>
                <a:srgbClr val="FF0000"/>
              </a:solidFill>
              <a:effectLst>
                <a:reflection blurRad="6350" stA="53000" endA="300" endPos="35500" dir="5400000" sy="-90000" algn="bl" rotWithShape="0"/>
              </a:effectLst>
              <a:latin typeface="Arial" pitchFamily="34" charset="0"/>
              <a:cs typeface="Arial" pitchFamily="34" charset="0"/>
            </a:endParaRPr>
          </a:p>
          <a:p>
            <a:r>
              <a:rPr lang="en-US" sz="2000" b="1" dirty="0" smtClean="0">
                <a:ln w="0"/>
                <a:solidFill>
                  <a:srgbClr val="FF0000"/>
                </a:solidFill>
                <a:effectLst>
                  <a:reflection blurRad="6350" stA="53000" endA="300" endPos="35500" dir="5400000" sy="-90000" algn="bl" rotWithShape="0"/>
                </a:effectLst>
                <a:latin typeface="Arial" pitchFamily="34" charset="0"/>
                <a:cs typeface="Arial" pitchFamily="34" charset="0"/>
              </a:rPr>
              <a:t>          </a:t>
            </a:r>
            <a:r>
              <a:rPr lang="en-US" sz="2000" b="1" dirty="0" err="1" smtClean="0">
                <a:ln w="0"/>
                <a:solidFill>
                  <a:srgbClr val="FF0000"/>
                </a:solidFill>
                <a:effectLst>
                  <a:reflection blurRad="6350" stA="53000" endA="300" endPos="35500" dir="5400000" sy="-90000" algn="bl" rotWithShape="0"/>
                </a:effectLst>
                <a:latin typeface="Arial" pitchFamily="34" charset="0"/>
                <a:cs typeface="Arial" pitchFamily="34" charset="0"/>
              </a:rPr>
              <a:t>metacresylactate</a:t>
            </a:r>
            <a:endParaRPr lang="en-US" sz="2000" b="1" dirty="0" smtClean="0">
              <a:ln w="0"/>
              <a:solidFill>
                <a:srgbClr val="FF0000"/>
              </a:solidFill>
              <a:effectLst>
                <a:reflection blurRad="6350" stA="53000" endA="300" endPos="35500" dir="5400000" sy="-90000" algn="bl" rotWithShape="0"/>
              </a:effectLst>
              <a:latin typeface="Arial" pitchFamily="34" charset="0"/>
              <a:cs typeface="Arial" pitchFamily="34" charset="0"/>
            </a:endParaRPr>
          </a:p>
          <a:p>
            <a:r>
              <a:rPr lang="en-US" sz="2000" b="1" dirty="0" smtClean="0">
                <a:ln w="0"/>
                <a:solidFill>
                  <a:srgbClr val="FF0000"/>
                </a:solidFill>
                <a:effectLst>
                  <a:reflection blurRad="6350" stA="53000" endA="300" endPos="35500" dir="5400000" sy="-90000" algn="bl" rotWithShape="0"/>
                </a:effectLst>
                <a:latin typeface="Arial" pitchFamily="34" charset="0"/>
                <a:cs typeface="Arial" pitchFamily="34" charset="0"/>
              </a:rPr>
              <a:t>           cresol</a:t>
            </a:r>
          </a:p>
          <a:p>
            <a:r>
              <a:rPr lang="en-US" sz="2000" b="1" dirty="0" smtClean="0">
                <a:ln w="0"/>
                <a:solidFill>
                  <a:srgbClr val="FF0000"/>
                </a:solidFill>
                <a:effectLst>
                  <a:reflection blurRad="6350" stA="53000" endA="300" endPos="35500" dir="5400000" sy="-90000" algn="bl" rotWithShape="0"/>
                </a:effectLst>
                <a:latin typeface="Arial" pitchFamily="34" charset="0"/>
                <a:cs typeface="Arial" pitchFamily="34" charset="0"/>
              </a:rPr>
              <a:t>           </a:t>
            </a:r>
            <a:r>
              <a:rPr lang="en-US" sz="2000" b="1" dirty="0" err="1" smtClean="0">
                <a:ln w="0"/>
                <a:solidFill>
                  <a:srgbClr val="FF0000"/>
                </a:solidFill>
                <a:effectLst>
                  <a:reflection blurRad="6350" stA="53000" endA="300" endPos="35500" dir="5400000" sy="-90000" algn="bl" rotWithShape="0"/>
                </a:effectLst>
                <a:latin typeface="Arial" pitchFamily="34" charset="0"/>
                <a:cs typeface="Arial" pitchFamily="34" charset="0"/>
              </a:rPr>
              <a:t>thymol</a:t>
            </a:r>
            <a:endParaRPr lang="en-US" sz="2000" b="1" dirty="0" smtClean="0">
              <a:ln w="0"/>
              <a:solidFill>
                <a:srgbClr val="FF0000"/>
              </a:solidFill>
              <a:effectLst>
                <a:reflection blurRad="6350" stA="53000" endA="300" endPos="35500" dir="5400000" sy="-90000" algn="bl" rotWithShape="0"/>
              </a:effectLst>
              <a:latin typeface="Arial" pitchFamily="34" charset="0"/>
              <a:cs typeface="Arial" pitchFamily="34" charset="0"/>
            </a:endParaRPr>
          </a:p>
          <a:p>
            <a:pPr>
              <a:buFont typeface="Wingdings" pitchFamily="2" charset="2"/>
              <a:buChar char="Ø"/>
            </a:pPr>
            <a:r>
              <a:rPr lang="en-US" sz="2000" b="1" dirty="0" smtClean="0">
                <a:ln w="0"/>
                <a:effectLst>
                  <a:reflection blurRad="6350" stA="53000" endA="300" endPos="35500" dir="5400000" sy="-90000" algn="bl" rotWithShape="0"/>
                </a:effectLst>
                <a:latin typeface="Arial" pitchFamily="34" charset="0"/>
                <a:cs typeface="Arial" pitchFamily="34" charset="0"/>
              </a:rPr>
              <a:t>PBSC</a:t>
            </a:r>
          </a:p>
          <a:p>
            <a:r>
              <a:rPr lang="en-US" sz="2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itchFamily="34" charset="0"/>
                <a:cs typeface="Arial" pitchFamily="34" charset="0"/>
              </a:rPr>
              <a:t>           </a:t>
            </a:r>
            <a:r>
              <a:rPr lang="en-US" sz="2000" b="1" dirty="0" smtClean="0">
                <a:ln w="0"/>
                <a:solidFill>
                  <a:srgbClr val="FF0000"/>
                </a:solidFill>
                <a:effectLst>
                  <a:reflection blurRad="6350" stA="53000" endA="300" endPos="35500" dir="5400000" sy="-90000" algn="bl" rotWithShape="0"/>
                </a:effectLst>
                <a:latin typeface="Arial" pitchFamily="34" charset="0"/>
                <a:cs typeface="Arial" pitchFamily="34" charset="0"/>
              </a:rPr>
              <a:t>penicillin</a:t>
            </a:r>
          </a:p>
          <a:p>
            <a:r>
              <a:rPr lang="en-US" sz="2000" b="1" dirty="0" smtClean="0">
                <a:ln w="0"/>
                <a:solidFill>
                  <a:srgbClr val="FF0000"/>
                </a:solidFill>
                <a:effectLst>
                  <a:reflection blurRad="6350" stA="53000" endA="300" endPos="35500" dir="5400000" sy="-90000" algn="bl" rotWithShape="0"/>
                </a:effectLst>
                <a:latin typeface="Arial" pitchFamily="34" charset="0"/>
                <a:cs typeface="Arial" pitchFamily="34" charset="0"/>
              </a:rPr>
              <a:t>           </a:t>
            </a:r>
            <a:r>
              <a:rPr lang="en-US" sz="2000" b="1" dirty="0" err="1" smtClean="0">
                <a:ln w="0"/>
                <a:solidFill>
                  <a:srgbClr val="FF0000"/>
                </a:solidFill>
                <a:effectLst>
                  <a:reflection blurRad="6350" stA="53000" endA="300" endPos="35500" dir="5400000" sy="-90000" algn="bl" rotWithShape="0"/>
                </a:effectLst>
                <a:latin typeface="Arial" pitchFamily="34" charset="0"/>
                <a:cs typeface="Arial" pitchFamily="34" charset="0"/>
              </a:rPr>
              <a:t>bacitracin</a:t>
            </a:r>
            <a:endParaRPr lang="en-US" sz="2000" b="1" dirty="0" smtClean="0">
              <a:ln w="0"/>
              <a:solidFill>
                <a:srgbClr val="FF0000"/>
              </a:solidFill>
              <a:effectLst>
                <a:reflection blurRad="6350" stA="53000" endA="300" endPos="35500" dir="5400000" sy="-90000" algn="bl" rotWithShape="0"/>
              </a:effectLst>
              <a:latin typeface="Arial" pitchFamily="34" charset="0"/>
              <a:cs typeface="Arial" pitchFamily="34" charset="0"/>
            </a:endParaRPr>
          </a:p>
          <a:p>
            <a:r>
              <a:rPr lang="en-US" sz="2000" b="1" dirty="0" smtClean="0">
                <a:ln w="0"/>
                <a:solidFill>
                  <a:srgbClr val="FF0000"/>
                </a:solidFill>
                <a:effectLst>
                  <a:reflection blurRad="6350" stA="53000" endA="300" endPos="35500" dir="5400000" sy="-90000" algn="bl" rotWithShape="0"/>
                </a:effectLst>
                <a:latin typeface="Arial" pitchFamily="34" charset="0"/>
                <a:cs typeface="Arial" pitchFamily="34" charset="0"/>
              </a:rPr>
              <a:t>           streptomycin</a:t>
            </a:r>
          </a:p>
          <a:p>
            <a:r>
              <a:rPr lang="en-US" sz="2000" b="1" dirty="0" smtClean="0">
                <a:ln w="0"/>
                <a:solidFill>
                  <a:srgbClr val="FF0000"/>
                </a:solidFill>
                <a:effectLst>
                  <a:reflection blurRad="6350" stA="53000" endA="300" endPos="35500" dir="5400000" sy="-90000" algn="bl" rotWithShape="0"/>
                </a:effectLst>
                <a:latin typeface="Arial" pitchFamily="34" charset="0"/>
                <a:cs typeface="Arial" pitchFamily="34" charset="0"/>
              </a:rPr>
              <a:t>           </a:t>
            </a:r>
            <a:r>
              <a:rPr lang="en-US" sz="2000" b="1" dirty="0" err="1" smtClean="0">
                <a:ln w="0"/>
                <a:solidFill>
                  <a:srgbClr val="FF0000"/>
                </a:solidFill>
                <a:effectLst>
                  <a:reflection blurRad="6350" stA="53000" endA="300" endPos="35500" dir="5400000" sy="-90000" algn="bl" rotWithShape="0"/>
                </a:effectLst>
                <a:latin typeface="Arial" pitchFamily="34" charset="0"/>
                <a:cs typeface="Arial" pitchFamily="34" charset="0"/>
              </a:rPr>
              <a:t>caprylate</a:t>
            </a:r>
            <a:endParaRPr lang="en-US" sz="2000" b="1" dirty="0" smtClean="0">
              <a:ln w="0"/>
              <a:solidFill>
                <a:srgbClr val="FF0000"/>
              </a:solidFill>
              <a:effectLst>
                <a:reflection blurRad="6350" stA="53000" endA="300" endPos="35500" dir="5400000" sy="-90000" algn="bl" rotWithShape="0"/>
              </a:effectLst>
              <a:latin typeface="Arial" pitchFamily="34" charset="0"/>
              <a:cs typeface="Arial" pitchFamily="34" charset="0"/>
            </a:endParaRPr>
          </a:p>
          <a:p>
            <a:endParaRPr lang="en-US" sz="2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itchFamily="34" charset="0"/>
              <a:cs typeface="Arial" pitchFamily="34" charset="0"/>
            </a:endParaRPr>
          </a:p>
          <a:p>
            <a:endParaRPr lang="en-US" sz="2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itchFamily="34" charset="0"/>
              <a:cs typeface="Arial" pitchFamily="34" charset="0"/>
            </a:endParaRPr>
          </a:p>
        </p:txBody>
      </p:sp>
      <p:sp>
        <p:nvSpPr>
          <p:cNvPr id="5" name="Rectangle 4"/>
          <p:cNvSpPr/>
          <p:nvPr/>
        </p:nvSpPr>
        <p:spPr>
          <a:xfrm>
            <a:off x="5500694" y="2000240"/>
            <a:ext cx="3071834" cy="3046988"/>
          </a:xfrm>
          <a:prstGeom prst="rect">
            <a:avLst/>
          </a:prstGeom>
        </p:spPr>
        <p:txBody>
          <a:bodyPr wrap="square">
            <a:spAutoFit/>
          </a:bodyPr>
          <a:lstStyle/>
          <a:p>
            <a:pPr>
              <a:buFont typeface="Wingdings" pitchFamily="2" charset="2"/>
              <a:buChar char="Ø"/>
            </a:pPr>
            <a:r>
              <a:rPr lang="en-US" sz="2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itchFamily="34" charset="0"/>
                <a:cs typeface="Arial" pitchFamily="34" charset="0"/>
              </a:rPr>
              <a:t> </a:t>
            </a:r>
            <a:r>
              <a:rPr lang="en-US" sz="2400" b="1" dirty="0" err="1" smtClean="0">
                <a:ln w="0"/>
                <a:effectLst>
                  <a:reflection blurRad="6350" stA="53000" endA="300" endPos="35500" dir="5400000" sy="-90000" algn="bl" rotWithShape="0"/>
                </a:effectLst>
                <a:latin typeface="Arial" pitchFamily="34" charset="0"/>
                <a:cs typeface="Arial" pitchFamily="34" charset="0"/>
              </a:rPr>
              <a:t>Sulphonamides</a:t>
            </a:r>
            <a:endParaRPr lang="en-US" sz="2400" b="1" dirty="0" smtClean="0">
              <a:ln w="0"/>
              <a:effectLst>
                <a:reflection blurRad="6350" stA="53000" endA="300" endPos="35500" dir="5400000" sy="-90000" algn="bl" rotWithShape="0"/>
              </a:effectLst>
              <a:latin typeface="Arial" pitchFamily="34" charset="0"/>
              <a:cs typeface="Arial" pitchFamily="34" charset="0"/>
            </a:endParaRPr>
          </a:p>
          <a:p>
            <a:pPr>
              <a:buFont typeface="Wingdings" pitchFamily="2" charset="2"/>
              <a:buChar char="Ø"/>
            </a:pPr>
            <a:endParaRPr lang="en-US" sz="2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itchFamily="34" charset="0"/>
              <a:cs typeface="Arial" pitchFamily="34" charset="0"/>
            </a:endParaRPr>
          </a:p>
          <a:p>
            <a:pPr>
              <a:buFont typeface="Wingdings" pitchFamily="2" charset="2"/>
              <a:buChar char="Ø"/>
            </a:pPr>
            <a:r>
              <a:rPr lang="en-US" sz="2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itchFamily="34" charset="0"/>
                <a:cs typeface="Arial" pitchFamily="34" charset="0"/>
              </a:rPr>
              <a:t> </a:t>
            </a:r>
            <a:r>
              <a:rPr lang="en-US" sz="2400" b="1" dirty="0" smtClean="0">
                <a:ln w="0"/>
                <a:effectLst>
                  <a:reflection blurRad="6350" stA="53000" endA="300" endPos="35500" dir="5400000" sy="-90000" algn="bl" rotWithShape="0"/>
                </a:effectLst>
                <a:latin typeface="Arial" pitchFamily="34" charset="0"/>
                <a:cs typeface="Arial" pitchFamily="34" charset="0"/>
              </a:rPr>
              <a:t>Corticosteroid- antibiotic combinations</a:t>
            </a:r>
          </a:p>
          <a:p>
            <a:pPr>
              <a:buFont typeface="Wingdings" pitchFamily="2" charset="2"/>
              <a:buChar char="Ø"/>
            </a:pPr>
            <a:endParaRPr lang="en-US" sz="2400" b="1" dirty="0" smtClean="0">
              <a:ln w="0"/>
              <a:effectLst>
                <a:reflection blurRad="6350" stA="53000" endA="300" endPos="35500" dir="5400000" sy="-90000" algn="bl" rotWithShape="0"/>
              </a:effectLst>
              <a:latin typeface="Arial" pitchFamily="34" charset="0"/>
              <a:cs typeface="Arial" pitchFamily="34" charset="0"/>
            </a:endParaRPr>
          </a:p>
          <a:p>
            <a:pPr>
              <a:buFont typeface="Wingdings" pitchFamily="2" charset="2"/>
              <a:buChar char="Ø"/>
            </a:pPr>
            <a:r>
              <a:rPr lang="en-US" sz="2400" b="1" dirty="0" smtClean="0">
                <a:ln w="0"/>
                <a:effectLst>
                  <a:reflection blurRad="6350" stA="53000" endA="300" endPos="35500" dir="5400000" sy="-90000" algn="bl" rotWithShape="0"/>
                </a:effectLst>
                <a:latin typeface="Arial" pitchFamily="34" charset="0"/>
                <a:cs typeface="Arial" pitchFamily="34" charset="0"/>
              </a:rPr>
              <a:t> Calcium hydroxide</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152400" y="457200"/>
            <a:ext cx="8839200" cy="1143000"/>
          </a:xfrm>
        </p:spPr>
        <p:txBody>
          <a:bodyPr>
            <a:normAutofit fontScale="90000"/>
          </a:bodyPr>
          <a:lstStyle/>
          <a:p>
            <a:r>
              <a:rPr lang="en-US" kern="10" spc="720" dirty="0" smtClean="0">
                <a:ln w="9525" cap="sq">
                  <a:noFill/>
                  <a:round/>
                  <a:headEnd type="none" w="sm" len="sm"/>
                  <a:tailEnd type="none" w="sm" len="sm"/>
                </a:ln>
                <a:effectLst>
                  <a:outerShdw dist="45791" dir="3378596" algn="ctr" rotWithShape="0">
                    <a:srgbClr val="4D4D4D">
                      <a:alpha val="80000"/>
                    </a:srgbClr>
                  </a:outerShdw>
                </a:effectLst>
                <a:latin typeface="+mn-lt"/>
              </a:rPr>
              <a:t>IDEAL REQUIREMENTS</a:t>
            </a:r>
            <a:r>
              <a:rPr lang="en-US" kern="10" spc="720" dirty="0" smtClean="0">
                <a:ln w="9525" cap="sq">
                  <a:noFill/>
                  <a:round/>
                  <a:headEnd type="none" w="sm" len="sm"/>
                  <a:tailEnd type="none" w="sm" len="sm"/>
                </a:ln>
                <a:solidFill>
                  <a:srgbClr val="990000"/>
                </a:solidFill>
                <a:effectLst>
                  <a:outerShdw dist="45791" dir="3378596" algn="ctr" rotWithShape="0">
                    <a:srgbClr val="4D4D4D">
                      <a:alpha val="80000"/>
                    </a:srgbClr>
                  </a:outerShdw>
                </a:effectLst>
                <a:latin typeface="Lucida Handwriting"/>
              </a:rPr>
              <a:t/>
            </a:r>
            <a:br>
              <a:rPr lang="en-US" kern="10" spc="720" dirty="0" smtClean="0">
                <a:ln w="9525" cap="sq">
                  <a:noFill/>
                  <a:round/>
                  <a:headEnd type="none" w="sm" len="sm"/>
                  <a:tailEnd type="none" w="sm" len="sm"/>
                </a:ln>
                <a:solidFill>
                  <a:srgbClr val="990000"/>
                </a:solidFill>
                <a:effectLst>
                  <a:outerShdw dist="45791" dir="3378596" algn="ctr" rotWithShape="0">
                    <a:srgbClr val="4D4D4D">
                      <a:alpha val="80000"/>
                    </a:srgbClr>
                  </a:outerShdw>
                </a:effectLst>
                <a:latin typeface="Lucida Handwriting"/>
              </a:rPr>
            </a:br>
            <a:endParaRPr lang="en-US" dirty="0"/>
          </a:p>
        </p:txBody>
      </p:sp>
      <p:sp>
        <p:nvSpPr>
          <p:cNvPr id="276483" name="Rectangle 3"/>
          <p:cNvSpPr>
            <a:spLocks noGrp="1" noChangeArrowheads="1"/>
          </p:cNvSpPr>
          <p:nvPr>
            <p:ph type="body" idx="1"/>
          </p:nvPr>
        </p:nvSpPr>
        <p:spPr>
          <a:xfrm>
            <a:off x="0" y="1143000"/>
            <a:ext cx="9144000" cy="5714999"/>
          </a:xfrm>
        </p:spPr>
        <p:txBody>
          <a:bodyPr>
            <a:normAutofit/>
          </a:bodyPr>
          <a:lstStyle/>
          <a:p>
            <a:pPr>
              <a:buFont typeface="Wingdings" pitchFamily="2" charset="2"/>
              <a:buNone/>
            </a:pPr>
            <a:endParaRPr lang="en-US" b="1" dirty="0"/>
          </a:p>
          <a:p>
            <a:r>
              <a:rPr lang="en-US" sz="2400" dirty="0"/>
              <a:t>It should be an effective germicide and fungicide.</a:t>
            </a:r>
          </a:p>
          <a:p>
            <a:r>
              <a:rPr lang="en-US" sz="2400" dirty="0"/>
              <a:t>It should be non-irritating to the </a:t>
            </a:r>
            <a:r>
              <a:rPr lang="en-US" sz="2400" dirty="0" err="1"/>
              <a:t>periapical</a:t>
            </a:r>
            <a:r>
              <a:rPr lang="en-US" sz="2400" dirty="0"/>
              <a:t> tissues.</a:t>
            </a:r>
          </a:p>
          <a:p>
            <a:r>
              <a:rPr lang="en-US" sz="2400" dirty="0"/>
              <a:t>It should remain stable in solution.</a:t>
            </a:r>
          </a:p>
          <a:p>
            <a:r>
              <a:rPr lang="en-US" sz="2400" dirty="0"/>
              <a:t>It should have prolonged antimicrobial effect</a:t>
            </a:r>
          </a:p>
          <a:p>
            <a:r>
              <a:rPr lang="en-US" sz="2400" dirty="0"/>
              <a:t>It should be active in the presence of blood, serum and protein derivatives of tissues</a:t>
            </a:r>
            <a:r>
              <a:rPr lang="en-US" sz="2400" dirty="0" smtClean="0"/>
              <a:t>.</a:t>
            </a:r>
          </a:p>
          <a:p>
            <a:r>
              <a:rPr lang="en-US" sz="2400" dirty="0" smtClean="0"/>
              <a:t>It should have low surface tension.</a:t>
            </a:r>
          </a:p>
          <a:p>
            <a:r>
              <a:rPr lang="en-US" sz="2400" dirty="0" smtClean="0"/>
              <a:t>It should not interfere with repair of </a:t>
            </a:r>
            <a:r>
              <a:rPr lang="en-US" sz="2400" dirty="0" err="1" smtClean="0"/>
              <a:t>periapical</a:t>
            </a:r>
            <a:r>
              <a:rPr lang="en-US" sz="2400" dirty="0" smtClean="0"/>
              <a:t> tissues.</a:t>
            </a:r>
          </a:p>
          <a:p>
            <a:r>
              <a:rPr lang="en-US" sz="2400" dirty="0" smtClean="0"/>
              <a:t>It should not stain tooth structure</a:t>
            </a:r>
          </a:p>
          <a:p>
            <a:r>
              <a:rPr lang="en-US" sz="2400" dirty="0" smtClean="0"/>
              <a:t>It should not induce cell mediated immune response.</a:t>
            </a:r>
          </a:p>
          <a:p>
            <a:r>
              <a:rPr lang="en-US" sz="2400" dirty="0" smtClean="0"/>
              <a:t>It should be capable of inactivation in a culture medium.</a:t>
            </a:r>
            <a:endParaRPr lang="en-IN" sz="2400" dirty="0" smtClean="0"/>
          </a:p>
          <a:p>
            <a:endParaRPr lang="en-US" sz="2400" dirty="0"/>
          </a:p>
          <a:p>
            <a:pPr>
              <a:buFont typeface="Wingdings" pitchFamily="2" charset="2"/>
              <a:buNone/>
            </a:pPr>
            <a:endParaRPr lang="en-US" dirty="0">
              <a:solidFill>
                <a:schemeClr val="tx2"/>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274638"/>
            <a:ext cx="8229600" cy="944562"/>
          </a:xfrm>
        </p:spPr>
        <p:txBody>
          <a:bodyPr/>
          <a:lstStyle/>
          <a:p>
            <a:r>
              <a:rPr lang="en-US" b="1" dirty="0" smtClean="0"/>
              <a:t>FUNCTIONS </a:t>
            </a:r>
            <a:endParaRPr lang="en-US" b="1" dirty="0"/>
          </a:p>
        </p:txBody>
      </p:sp>
      <p:sp>
        <p:nvSpPr>
          <p:cNvPr id="195587" name="Rectangle 3"/>
          <p:cNvSpPr>
            <a:spLocks noGrp="1" noChangeArrowheads="1"/>
          </p:cNvSpPr>
          <p:nvPr>
            <p:ph type="body" idx="1"/>
          </p:nvPr>
        </p:nvSpPr>
        <p:spPr>
          <a:xfrm>
            <a:off x="457200" y="1371601"/>
            <a:ext cx="3429000" cy="685800"/>
          </a:xfrm>
        </p:spPr>
        <p:txBody>
          <a:bodyPr/>
          <a:lstStyle/>
          <a:p>
            <a:pPr>
              <a:buNone/>
            </a:pPr>
            <a:r>
              <a:rPr lang="en-US" b="1" dirty="0" smtClean="0"/>
              <a:t>Primary function </a:t>
            </a:r>
            <a:endParaRPr lang="en-US" b="1" dirty="0"/>
          </a:p>
        </p:txBody>
      </p:sp>
      <p:sp>
        <p:nvSpPr>
          <p:cNvPr id="195588" name="WordArt 4"/>
          <p:cNvSpPr>
            <a:spLocks noChangeArrowheads="1" noChangeShapeType="1" noTextEdit="1"/>
          </p:cNvSpPr>
          <p:nvPr/>
        </p:nvSpPr>
        <p:spPr bwMode="auto">
          <a:xfrm>
            <a:off x="3276600" y="3068638"/>
            <a:ext cx="4319588" cy="817562"/>
          </a:xfrm>
          <a:prstGeom prst="rect">
            <a:avLst/>
          </a:prstGeom>
        </p:spPr>
        <p:txBody>
          <a:bodyPr wrap="none" fromWordArt="1">
            <a:prstTxWarp prst="textPlain">
              <a:avLst>
                <a:gd name="adj" fmla="val 50000"/>
              </a:avLst>
            </a:prstTxWarp>
          </a:bodyPr>
          <a:lstStyle/>
          <a:p>
            <a:pPr algn="ctr"/>
            <a:endParaRPr lang="en-US" sz="2800" b="1" kern="10" dirty="0">
              <a:ln w="12700">
                <a:solidFill>
                  <a:srgbClr val="B2B2B2"/>
                </a:solidFill>
                <a:round/>
                <a:headEnd/>
                <a:tailEnd/>
              </a:ln>
              <a:solidFill>
                <a:srgbClr val="990000"/>
              </a:solidFill>
              <a:effectLst>
                <a:outerShdw dist="35921" dir="2700000" sy="50000" rotWithShape="0">
                  <a:srgbClr val="875B0D">
                    <a:alpha val="70000"/>
                  </a:srgbClr>
                </a:outerShdw>
              </a:effectLst>
              <a:latin typeface="Lucida Handwriting"/>
            </a:endParaRPr>
          </a:p>
        </p:txBody>
      </p:sp>
      <p:graphicFrame>
        <p:nvGraphicFramePr>
          <p:cNvPr id="6" name="Diagram 5"/>
          <p:cNvGraphicFramePr/>
          <p:nvPr/>
        </p:nvGraphicFramePr>
        <p:xfrm>
          <a:off x="152400" y="2133600"/>
          <a:ext cx="88392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487362"/>
          </a:xfrm>
        </p:spPr>
        <p:txBody>
          <a:bodyPr>
            <a:normAutofit fontScale="90000"/>
          </a:bodyPr>
          <a:lstStyle/>
          <a:p>
            <a:pPr algn="l"/>
            <a:r>
              <a:rPr lang="en-US" sz="4400" b="1" dirty="0">
                <a:solidFill>
                  <a:srgbClr val="990000"/>
                </a:solidFill>
                <a:latin typeface="+mn-lt"/>
              </a:rPr>
              <a:t>Asepsis</a:t>
            </a:r>
          </a:p>
        </p:txBody>
      </p:sp>
      <p:graphicFrame>
        <p:nvGraphicFramePr>
          <p:cNvPr id="4" name="Diagram 3"/>
          <p:cNvGraphicFramePr/>
          <p:nvPr/>
        </p:nvGraphicFramePr>
        <p:xfrm>
          <a:off x="0" y="990600"/>
          <a:ext cx="91440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457200" y="274638"/>
            <a:ext cx="8229600" cy="1096962"/>
          </a:xfrm>
        </p:spPr>
        <p:txBody>
          <a:bodyPr/>
          <a:lstStyle/>
          <a:p>
            <a:r>
              <a:rPr lang="en-US" sz="4400" b="1" dirty="0" smtClean="0">
                <a:solidFill>
                  <a:srgbClr val="990000"/>
                </a:solidFill>
                <a:latin typeface="+mn-lt"/>
              </a:rPr>
              <a:t>ANTI SEPSIS</a:t>
            </a:r>
            <a:endParaRPr lang="en-IN" sz="4400" b="1" dirty="0">
              <a:solidFill>
                <a:srgbClr val="990000"/>
              </a:solidFill>
              <a:latin typeface="+mn-lt"/>
            </a:endParaRPr>
          </a:p>
        </p:txBody>
      </p:sp>
      <p:graphicFrame>
        <p:nvGraphicFramePr>
          <p:cNvPr id="4" name="Diagram 3"/>
          <p:cNvGraphicFramePr/>
          <p:nvPr/>
        </p:nvGraphicFramePr>
        <p:xfrm>
          <a:off x="0" y="1295400"/>
          <a:ext cx="9143999" cy="5562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1" y="0"/>
            <a:ext cx="8991600" cy="1065213"/>
          </a:xfrm>
        </p:spPr>
        <p:txBody>
          <a:bodyPr/>
          <a:lstStyle/>
          <a:p>
            <a:pPr algn="l"/>
            <a:r>
              <a:rPr lang="en-US" b="1" dirty="0">
                <a:solidFill>
                  <a:srgbClr val="990000"/>
                </a:solidFill>
                <a:latin typeface="+mn-lt"/>
              </a:rPr>
              <a:t>Disinfection</a:t>
            </a:r>
            <a:r>
              <a:rPr lang="en-US" b="1" dirty="0">
                <a:latin typeface="+mn-lt"/>
              </a:rPr>
              <a:t> </a:t>
            </a:r>
          </a:p>
        </p:txBody>
      </p:sp>
      <p:sp>
        <p:nvSpPr>
          <p:cNvPr id="26627" name="Rectangle 3"/>
          <p:cNvSpPr>
            <a:spLocks noGrp="1" noChangeArrowheads="1"/>
          </p:cNvSpPr>
          <p:nvPr>
            <p:ph type="body" idx="1"/>
          </p:nvPr>
        </p:nvSpPr>
        <p:spPr>
          <a:xfrm>
            <a:off x="0" y="838201"/>
            <a:ext cx="9144001" cy="1371599"/>
          </a:xfrm>
        </p:spPr>
        <p:txBody>
          <a:bodyPr>
            <a:normAutofit/>
          </a:bodyPr>
          <a:lstStyle/>
          <a:p>
            <a:pPr marL="457200" indent="-457200"/>
            <a:r>
              <a:rPr lang="en-US" dirty="0"/>
              <a:t>Is the elimination of pathogenic microorganisms by chemical or physical means.</a:t>
            </a:r>
          </a:p>
          <a:p>
            <a:pPr marL="457200" indent="-457200">
              <a:buNone/>
            </a:pPr>
            <a:endParaRPr lang="en-US" dirty="0" smtClean="0">
              <a:solidFill>
                <a:schemeClr val="tx2"/>
              </a:solidFill>
            </a:endParaRPr>
          </a:p>
          <a:p>
            <a:pPr marL="457200" indent="-457200">
              <a:buFont typeface="Wingdings" pitchFamily="2" charset="2"/>
              <a:buNone/>
            </a:pPr>
            <a:endParaRPr lang="en-US" dirty="0">
              <a:solidFill>
                <a:schemeClr val="tx2"/>
              </a:solidFill>
            </a:endParaRPr>
          </a:p>
        </p:txBody>
      </p:sp>
      <p:graphicFrame>
        <p:nvGraphicFramePr>
          <p:cNvPr id="5" name="Diagram 4"/>
          <p:cNvGraphicFramePr/>
          <p:nvPr/>
        </p:nvGraphicFramePr>
        <p:xfrm>
          <a:off x="152400" y="2690336"/>
          <a:ext cx="8839200" cy="4167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838200" y="2133600"/>
            <a:ext cx="4323769" cy="523220"/>
          </a:xfrm>
          <a:prstGeom prst="rect">
            <a:avLst/>
          </a:prstGeom>
        </p:spPr>
        <p:txBody>
          <a:bodyPr wrap="square">
            <a:spAutoFit/>
          </a:bodyPr>
          <a:lstStyle/>
          <a:p>
            <a:pPr marL="457200" indent="-457200"/>
            <a:r>
              <a:rPr lang="en-US" sz="2800" b="1" dirty="0" smtClean="0">
                <a:solidFill>
                  <a:srgbClr val="FF0000"/>
                </a:solidFill>
              </a:rPr>
              <a:t>It involves </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0" y="990600"/>
          <a:ext cx="91440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652" name="Rectangle 4"/>
          <p:cNvSpPr>
            <a:spLocks noGrp="1" noChangeArrowheads="1"/>
          </p:cNvSpPr>
          <p:nvPr>
            <p:ph type="title"/>
          </p:nvPr>
        </p:nvSpPr>
        <p:spPr>
          <a:xfrm>
            <a:off x="152400" y="228600"/>
            <a:ext cx="8534400" cy="838200"/>
          </a:xfrm>
        </p:spPr>
        <p:txBody>
          <a:bodyPr/>
          <a:lstStyle/>
          <a:p>
            <a:r>
              <a:rPr lang="en-US" b="1" dirty="0" smtClean="0"/>
              <a:t>SECONDARY FUNCTION </a:t>
            </a:r>
            <a:endParaRPr lang="en-US"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srcRect/>
          <a:stretch>
            <a:fillRect/>
          </a:stretch>
        </p:blipFill>
        <p:spPr bwMode="auto">
          <a:xfrm>
            <a:off x="184150" y="990600"/>
            <a:ext cx="4267200" cy="56388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3"/>
          <a:srcRect/>
          <a:stretch>
            <a:fillRect/>
          </a:stretch>
        </p:blipFill>
        <p:spPr bwMode="auto">
          <a:xfrm>
            <a:off x="4803775" y="990600"/>
            <a:ext cx="4343400" cy="5562600"/>
          </a:xfrm>
          <a:prstGeom prst="rect">
            <a:avLst/>
          </a:prstGeom>
          <a:noFill/>
          <a:ln w="9525">
            <a:noFill/>
            <a:miter lim="800000"/>
            <a:headEnd/>
            <a:tailEnd/>
          </a:ln>
          <a:effectLst/>
        </p:spPr>
      </p:pic>
      <p:sp>
        <p:nvSpPr>
          <p:cNvPr id="6149" name="Freeform 5"/>
          <p:cNvSpPr>
            <a:spLocks/>
          </p:cNvSpPr>
          <p:nvPr/>
        </p:nvSpPr>
        <p:spPr bwMode="auto">
          <a:xfrm>
            <a:off x="4514850" y="0"/>
            <a:ext cx="177800" cy="6858000"/>
          </a:xfrm>
          <a:custGeom>
            <a:avLst/>
            <a:gdLst>
              <a:gd name="T0" fmla="*/ 2147483647 w 112"/>
              <a:gd name="T1" fmla="*/ 0 h 4320"/>
              <a:gd name="T2" fmla="*/ 2147483647 w 112"/>
              <a:gd name="T3" fmla="*/ 2147483647 h 4320"/>
              <a:gd name="T4" fmla="*/ 2147483647 w 112"/>
              <a:gd name="T5" fmla="*/ 2147483647 h 4320"/>
              <a:gd name="T6" fmla="*/ 2147483647 w 112"/>
              <a:gd name="T7" fmla="*/ 2147483647 h 4320"/>
              <a:gd name="T8" fmla="*/ 2147483647 w 112"/>
              <a:gd name="T9" fmla="*/ 2147483647 h 4320"/>
              <a:gd name="T10" fmla="*/ 2147483647 w 112"/>
              <a:gd name="T11" fmla="*/ 2147483647 h 4320"/>
              <a:gd name="T12" fmla="*/ 2147483647 w 112"/>
              <a:gd name="T13" fmla="*/ 2147483647 h 4320"/>
              <a:gd name="T14" fmla="*/ 2147483647 w 112"/>
              <a:gd name="T15" fmla="*/ 2147483647 h 4320"/>
              <a:gd name="T16" fmla="*/ 2147483647 w 112"/>
              <a:gd name="T17" fmla="*/ 2147483647 h 4320"/>
              <a:gd name="T18" fmla="*/ 2147483647 w 112"/>
              <a:gd name="T19" fmla="*/ 2147483647 h 4320"/>
              <a:gd name="T20" fmla="*/ 2147483647 w 112"/>
              <a:gd name="T21" fmla="*/ 2147483647 h 4320"/>
              <a:gd name="T22" fmla="*/ 2147483647 w 112"/>
              <a:gd name="T23" fmla="*/ 2147483647 h 4320"/>
              <a:gd name="T24" fmla="*/ 2147483647 w 112"/>
              <a:gd name="T25" fmla="*/ 2147483647 h 4320"/>
              <a:gd name="T26" fmla="*/ 2147483647 w 112"/>
              <a:gd name="T27" fmla="*/ 2147483647 h 4320"/>
              <a:gd name="T28" fmla="*/ 2147483647 w 112"/>
              <a:gd name="T29" fmla="*/ 2147483647 h 4320"/>
              <a:gd name="T30" fmla="*/ 2147483647 w 112"/>
              <a:gd name="T31" fmla="*/ 2147483647 h 4320"/>
              <a:gd name="T32" fmla="*/ 2147483647 w 112"/>
              <a:gd name="T33" fmla="*/ 2147483647 h 4320"/>
              <a:gd name="T34" fmla="*/ 2147483647 w 112"/>
              <a:gd name="T35" fmla="*/ 2147483647 h 4320"/>
              <a:gd name="T36" fmla="*/ 2147483647 w 112"/>
              <a:gd name="T37" fmla="*/ 2147483647 h 4320"/>
              <a:gd name="T38" fmla="*/ 2147483647 w 112"/>
              <a:gd name="T39" fmla="*/ 2147483647 h 4320"/>
              <a:gd name="T40" fmla="*/ 2147483647 w 112"/>
              <a:gd name="T41" fmla="*/ 2147483647 h 4320"/>
              <a:gd name="T42" fmla="*/ 2147483647 w 112"/>
              <a:gd name="T43" fmla="*/ 2147483647 h 43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2" h="4320">
                <a:moveTo>
                  <a:pt x="8" y="0"/>
                </a:moveTo>
                <a:cubicBezTo>
                  <a:pt x="32" y="44"/>
                  <a:pt x="56" y="88"/>
                  <a:pt x="56" y="144"/>
                </a:cubicBezTo>
                <a:cubicBezTo>
                  <a:pt x="56" y="200"/>
                  <a:pt x="0" y="280"/>
                  <a:pt x="8" y="336"/>
                </a:cubicBezTo>
                <a:cubicBezTo>
                  <a:pt x="16" y="392"/>
                  <a:pt x="96" y="424"/>
                  <a:pt x="104" y="480"/>
                </a:cubicBezTo>
                <a:cubicBezTo>
                  <a:pt x="112" y="536"/>
                  <a:pt x="56" y="600"/>
                  <a:pt x="56" y="672"/>
                </a:cubicBezTo>
                <a:cubicBezTo>
                  <a:pt x="56" y="744"/>
                  <a:pt x="112" y="840"/>
                  <a:pt x="104" y="912"/>
                </a:cubicBezTo>
                <a:cubicBezTo>
                  <a:pt x="96" y="984"/>
                  <a:pt x="8" y="1032"/>
                  <a:pt x="8" y="1104"/>
                </a:cubicBezTo>
                <a:cubicBezTo>
                  <a:pt x="8" y="1176"/>
                  <a:pt x="104" y="1264"/>
                  <a:pt x="104" y="1344"/>
                </a:cubicBezTo>
                <a:cubicBezTo>
                  <a:pt x="104" y="1424"/>
                  <a:pt x="8" y="1512"/>
                  <a:pt x="8" y="1584"/>
                </a:cubicBezTo>
                <a:cubicBezTo>
                  <a:pt x="8" y="1656"/>
                  <a:pt x="96" y="1704"/>
                  <a:pt x="104" y="1776"/>
                </a:cubicBezTo>
                <a:cubicBezTo>
                  <a:pt x="112" y="1848"/>
                  <a:pt x="56" y="1944"/>
                  <a:pt x="56" y="2016"/>
                </a:cubicBezTo>
                <a:cubicBezTo>
                  <a:pt x="56" y="2088"/>
                  <a:pt x="112" y="2128"/>
                  <a:pt x="104" y="2208"/>
                </a:cubicBezTo>
                <a:cubicBezTo>
                  <a:pt x="96" y="2288"/>
                  <a:pt x="8" y="2408"/>
                  <a:pt x="8" y="2496"/>
                </a:cubicBezTo>
                <a:cubicBezTo>
                  <a:pt x="8" y="2584"/>
                  <a:pt x="96" y="2664"/>
                  <a:pt x="104" y="2736"/>
                </a:cubicBezTo>
                <a:cubicBezTo>
                  <a:pt x="112" y="2808"/>
                  <a:pt x="56" y="2864"/>
                  <a:pt x="56" y="2928"/>
                </a:cubicBezTo>
                <a:cubicBezTo>
                  <a:pt x="56" y="2992"/>
                  <a:pt x="112" y="3048"/>
                  <a:pt x="104" y="3120"/>
                </a:cubicBezTo>
                <a:cubicBezTo>
                  <a:pt x="96" y="3192"/>
                  <a:pt x="8" y="3272"/>
                  <a:pt x="8" y="3360"/>
                </a:cubicBezTo>
                <a:cubicBezTo>
                  <a:pt x="8" y="3448"/>
                  <a:pt x="104" y="3568"/>
                  <a:pt x="104" y="3648"/>
                </a:cubicBezTo>
                <a:cubicBezTo>
                  <a:pt x="104" y="3728"/>
                  <a:pt x="8" y="3784"/>
                  <a:pt x="8" y="3840"/>
                </a:cubicBezTo>
                <a:cubicBezTo>
                  <a:pt x="8" y="3896"/>
                  <a:pt x="96" y="3936"/>
                  <a:pt x="104" y="3984"/>
                </a:cubicBezTo>
                <a:cubicBezTo>
                  <a:pt x="112" y="4032"/>
                  <a:pt x="56" y="4072"/>
                  <a:pt x="56" y="4128"/>
                </a:cubicBezTo>
                <a:cubicBezTo>
                  <a:pt x="56" y="4184"/>
                  <a:pt x="104" y="4288"/>
                  <a:pt x="104" y="4320"/>
                </a:cubicBezTo>
              </a:path>
            </a:pathLst>
          </a:custGeom>
          <a:noFill/>
          <a:ln w="76200" cmpd="sng">
            <a:solidFill>
              <a:srgbClr val="FF3300"/>
            </a:solidFill>
            <a:round/>
            <a:headEnd/>
            <a:tailEnd/>
          </a:ln>
          <a:effectLst/>
        </p:spPr>
        <p:txBody>
          <a:bodyPr/>
          <a:lstStyle/>
          <a:p>
            <a:endParaRPr lang="en-US"/>
          </a:p>
        </p:txBody>
      </p:sp>
      <p:sp>
        <p:nvSpPr>
          <p:cNvPr id="6150" name="Text Box 6"/>
          <p:cNvSpPr txBox="1">
            <a:spLocks noChangeArrowheads="1"/>
          </p:cNvSpPr>
          <p:nvPr/>
        </p:nvSpPr>
        <p:spPr bwMode="auto">
          <a:xfrm>
            <a:off x="4406900" y="-15875"/>
            <a:ext cx="457200" cy="6926263"/>
          </a:xfrm>
          <a:prstGeom prst="rect">
            <a:avLst/>
          </a:prstGeom>
          <a:noFill/>
          <a:ln w="9525">
            <a:noFill/>
            <a:miter lim="800000"/>
            <a:headEnd/>
            <a:tailEnd/>
          </a:ln>
          <a:effectLst/>
        </p:spPr>
        <p:txBody>
          <a:bodyPr>
            <a:spAutoFit/>
          </a:bodyPr>
          <a:lstStyle/>
          <a:p>
            <a:pPr algn="ctr">
              <a:spcBef>
                <a:spcPct val="50000"/>
              </a:spcBef>
            </a:pPr>
            <a:r>
              <a:rPr lang="en-US" sz="2800" dirty="0">
                <a:latin typeface="Arial Black" pitchFamily="34" charset="0"/>
              </a:rPr>
              <a:t>LINE</a:t>
            </a:r>
          </a:p>
          <a:p>
            <a:pPr algn="ctr">
              <a:spcBef>
                <a:spcPct val="50000"/>
              </a:spcBef>
            </a:pPr>
            <a:r>
              <a:rPr lang="en-US" sz="2800" dirty="0">
                <a:latin typeface="Arial Black" pitchFamily="34" charset="0"/>
              </a:rPr>
              <a:t> OF</a:t>
            </a:r>
          </a:p>
          <a:p>
            <a:pPr algn="ctr">
              <a:spcBef>
                <a:spcPct val="50000"/>
              </a:spcBef>
            </a:pPr>
            <a:r>
              <a:rPr lang="en-US" sz="2800" dirty="0">
                <a:latin typeface="Arial Black" pitchFamily="34" charset="0"/>
              </a:rPr>
              <a:t>  CONTR</a:t>
            </a:r>
            <a:r>
              <a:rPr lang="en-US" sz="2800" dirty="0">
                <a:solidFill>
                  <a:schemeClr val="bg1"/>
                </a:solidFill>
                <a:latin typeface="Arial Black" pitchFamily="34" charset="0"/>
              </a:rPr>
              <a:t>OL </a:t>
            </a:r>
          </a:p>
        </p:txBody>
      </p:sp>
      <p:sp>
        <p:nvSpPr>
          <p:cNvPr id="6155" name="AutoShape 11"/>
          <p:cNvSpPr>
            <a:spLocks noChangeArrowheads="1"/>
          </p:cNvSpPr>
          <p:nvPr/>
        </p:nvSpPr>
        <p:spPr bwMode="auto">
          <a:xfrm>
            <a:off x="533400" y="0"/>
            <a:ext cx="3276600" cy="1143000"/>
          </a:xfrm>
          <a:prstGeom prst="wedgeEllipseCallout">
            <a:avLst>
              <a:gd name="adj1" fmla="val 19769"/>
              <a:gd name="adj2" fmla="val 90000"/>
            </a:avLst>
          </a:prstGeom>
          <a:solidFill>
            <a:schemeClr val="accent1"/>
          </a:solidFill>
          <a:ln w="9525">
            <a:solidFill>
              <a:schemeClr val="tx1"/>
            </a:solidFill>
            <a:miter lim="800000"/>
            <a:headEnd/>
            <a:tailEnd/>
          </a:ln>
          <a:effectLst/>
        </p:spPr>
        <p:txBody>
          <a:bodyPr/>
          <a:lstStyle/>
          <a:p>
            <a:pPr algn="ctr"/>
            <a:r>
              <a:rPr lang="en-US" sz="2000">
                <a:solidFill>
                  <a:schemeClr val="bg1"/>
                </a:solidFill>
              </a:rPr>
              <a:t>INTRA CANAL </a:t>
            </a:r>
          </a:p>
          <a:p>
            <a:pPr algn="ctr"/>
            <a:r>
              <a:rPr lang="en-US" sz="2000">
                <a:solidFill>
                  <a:schemeClr val="bg1"/>
                </a:solidFill>
              </a:rPr>
              <a:t>MEDICAMENTS</a:t>
            </a:r>
          </a:p>
          <a:p>
            <a:pPr algn="ctr"/>
            <a:endParaRPr lang="en-US" b="0"/>
          </a:p>
        </p:txBody>
      </p:sp>
      <p:sp>
        <p:nvSpPr>
          <p:cNvPr id="6156" name="AutoShape 12"/>
          <p:cNvSpPr>
            <a:spLocks noChangeArrowheads="1"/>
          </p:cNvSpPr>
          <p:nvPr/>
        </p:nvSpPr>
        <p:spPr bwMode="auto">
          <a:xfrm>
            <a:off x="6019800" y="0"/>
            <a:ext cx="2514600" cy="1143000"/>
          </a:xfrm>
          <a:prstGeom prst="wedgeEllipseCallout">
            <a:avLst>
              <a:gd name="adj1" fmla="val -25759"/>
              <a:gd name="adj2" fmla="val 90000"/>
            </a:avLst>
          </a:prstGeom>
          <a:solidFill>
            <a:srgbClr val="FF3300"/>
          </a:solidFill>
          <a:ln w="9525">
            <a:solidFill>
              <a:schemeClr val="tx1"/>
            </a:solidFill>
            <a:miter lim="800000"/>
            <a:headEnd/>
            <a:tailEnd/>
          </a:ln>
          <a:effectLst/>
        </p:spPr>
        <p:txBody>
          <a:bodyPr/>
          <a:lstStyle/>
          <a:p>
            <a:pPr algn="ctr"/>
            <a:r>
              <a:rPr lang="en-US" sz="2000">
                <a:solidFill>
                  <a:schemeClr val="bg1"/>
                </a:solidFill>
              </a:rPr>
              <a:t>BACTERIA </a:t>
            </a:r>
          </a:p>
          <a:p>
            <a:pPr algn="ctr"/>
            <a:endParaRPr lang="en-US" b="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ppt_w</p:attrName>
                                        </p:attrNameLst>
                                      </p:cBhvr>
                                      <p:tavLst>
                                        <p:tav tm="0">
                                          <p:val>
                                            <p:fltVal val="0"/>
                                          </p:val>
                                        </p:tav>
                                        <p:tav tm="100000">
                                          <p:val>
                                            <p:strVal val="#ppt_w"/>
                                          </p:val>
                                        </p:tav>
                                      </p:tavLst>
                                    </p:anim>
                                    <p:anim calcmode="lin" valueType="num">
                                      <p:cBhvr>
                                        <p:cTn id="8" dur="500" fill="hold"/>
                                        <p:tgtEl>
                                          <p:spTgt spid="614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156"/>
                                        </p:tgtEl>
                                        <p:attrNameLst>
                                          <p:attrName>style.visibility</p:attrName>
                                        </p:attrNameLst>
                                      </p:cBhvr>
                                      <p:to>
                                        <p:strVal val="visible"/>
                                      </p:to>
                                    </p:set>
                                    <p:anim calcmode="lin" valueType="num">
                                      <p:cBhvr additive="base">
                                        <p:cTn id="13" dur="500" fill="hold"/>
                                        <p:tgtEl>
                                          <p:spTgt spid="6156"/>
                                        </p:tgtEl>
                                        <p:attrNameLst>
                                          <p:attrName>ppt_x</p:attrName>
                                        </p:attrNameLst>
                                      </p:cBhvr>
                                      <p:tavLst>
                                        <p:tav tm="0">
                                          <p:val>
                                            <p:strVal val="1+#ppt_w/2"/>
                                          </p:val>
                                        </p:tav>
                                        <p:tav tm="100000">
                                          <p:val>
                                            <p:strVal val="#ppt_x"/>
                                          </p:val>
                                        </p:tav>
                                      </p:tavLst>
                                    </p:anim>
                                    <p:anim calcmode="lin" valueType="num">
                                      <p:cBhvr additive="base">
                                        <p:cTn id="14" dur="500" fill="hold"/>
                                        <p:tgtEl>
                                          <p:spTgt spid="615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6147"/>
                                        </p:tgtEl>
                                        <p:attrNameLst>
                                          <p:attrName>style.visibility</p:attrName>
                                        </p:attrNameLst>
                                      </p:cBhvr>
                                      <p:to>
                                        <p:strVal val="visible"/>
                                      </p:to>
                                    </p:set>
                                    <p:anim calcmode="lin" valueType="num">
                                      <p:cBhvr>
                                        <p:cTn id="19" dur="500" fill="hold"/>
                                        <p:tgtEl>
                                          <p:spTgt spid="6147"/>
                                        </p:tgtEl>
                                        <p:attrNameLst>
                                          <p:attrName>ppt_w</p:attrName>
                                        </p:attrNameLst>
                                      </p:cBhvr>
                                      <p:tavLst>
                                        <p:tav tm="0">
                                          <p:val>
                                            <p:fltVal val="0"/>
                                          </p:val>
                                        </p:tav>
                                        <p:tav tm="100000">
                                          <p:val>
                                            <p:strVal val="#ppt_w"/>
                                          </p:val>
                                        </p:tav>
                                      </p:tavLst>
                                    </p:anim>
                                    <p:anim calcmode="lin" valueType="num">
                                      <p:cBhvr>
                                        <p:cTn id="20" dur="500" fill="hold"/>
                                        <p:tgtEl>
                                          <p:spTgt spid="6147"/>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155"/>
                                        </p:tgtEl>
                                        <p:attrNameLst>
                                          <p:attrName>style.visibility</p:attrName>
                                        </p:attrNameLst>
                                      </p:cBhvr>
                                      <p:to>
                                        <p:strVal val="visible"/>
                                      </p:to>
                                    </p:set>
                                    <p:anim calcmode="lin" valueType="num">
                                      <p:cBhvr additive="base">
                                        <p:cTn id="25" dur="500" fill="hold"/>
                                        <p:tgtEl>
                                          <p:spTgt spid="6155"/>
                                        </p:tgtEl>
                                        <p:attrNameLst>
                                          <p:attrName>ppt_x</p:attrName>
                                        </p:attrNameLst>
                                      </p:cBhvr>
                                      <p:tavLst>
                                        <p:tav tm="0">
                                          <p:val>
                                            <p:strVal val="0-#ppt_w/2"/>
                                          </p:val>
                                        </p:tav>
                                        <p:tav tm="100000">
                                          <p:val>
                                            <p:strVal val="#ppt_x"/>
                                          </p:val>
                                        </p:tav>
                                      </p:tavLst>
                                    </p:anim>
                                    <p:anim calcmode="lin" valueType="num">
                                      <p:cBhvr additive="base">
                                        <p:cTn id="26" dur="500" fill="hold"/>
                                        <p:tgtEl>
                                          <p:spTgt spid="615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149"/>
                                        </p:tgtEl>
                                        <p:attrNameLst>
                                          <p:attrName>style.visibility</p:attrName>
                                        </p:attrNameLst>
                                      </p:cBhvr>
                                      <p:to>
                                        <p:strVal val="visible"/>
                                      </p:to>
                                    </p:set>
                                    <p:anim calcmode="lin" valueType="num">
                                      <p:cBhvr additive="base">
                                        <p:cTn id="31" dur="500" fill="hold"/>
                                        <p:tgtEl>
                                          <p:spTgt spid="6149"/>
                                        </p:tgtEl>
                                        <p:attrNameLst>
                                          <p:attrName>ppt_x</p:attrName>
                                        </p:attrNameLst>
                                      </p:cBhvr>
                                      <p:tavLst>
                                        <p:tav tm="0">
                                          <p:val>
                                            <p:strVal val="#ppt_x"/>
                                          </p:val>
                                        </p:tav>
                                        <p:tav tm="100000">
                                          <p:val>
                                            <p:strVal val="#ppt_x"/>
                                          </p:val>
                                        </p:tav>
                                      </p:tavLst>
                                    </p:anim>
                                    <p:anim calcmode="lin" valueType="num">
                                      <p:cBhvr additive="base">
                                        <p:cTn id="32" dur="500" fill="hold"/>
                                        <p:tgtEl>
                                          <p:spTgt spid="614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lt">
                                    <p:tmPct val="100000"/>
                                  </p:iterate>
                                  <p:childTnLst>
                                    <p:set>
                                      <p:cBhvr>
                                        <p:cTn id="36" dur="1" fill="hold">
                                          <p:stCondLst>
                                            <p:cond delay="0"/>
                                          </p:stCondLst>
                                        </p:cTn>
                                        <p:tgtEl>
                                          <p:spTgt spid="6150"/>
                                        </p:tgtEl>
                                        <p:attrNameLst>
                                          <p:attrName>style.visibility</p:attrName>
                                        </p:attrNameLst>
                                      </p:cBhvr>
                                      <p:to>
                                        <p:strVal val="visible"/>
                                      </p:to>
                                    </p:set>
                                    <p:anim calcmode="lin" valueType="num">
                                      <p:cBhvr additive="base">
                                        <p:cTn id="37" dur="75" fill="hold"/>
                                        <p:tgtEl>
                                          <p:spTgt spid="6150"/>
                                        </p:tgtEl>
                                        <p:attrNameLst>
                                          <p:attrName>ppt_x</p:attrName>
                                        </p:attrNameLst>
                                      </p:cBhvr>
                                      <p:tavLst>
                                        <p:tav tm="0">
                                          <p:val>
                                            <p:strVal val="0-#ppt_w/2"/>
                                          </p:val>
                                        </p:tav>
                                        <p:tav tm="100000">
                                          <p:val>
                                            <p:strVal val="#ppt_x"/>
                                          </p:val>
                                        </p:tav>
                                      </p:tavLst>
                                    </p:anim>
                                    <p:anim calcmode="lin" valueType="num">
                                      <p:cBhvr additive="base">
                                        <p:cTn id="38" dur="75" fill="hold"/>
                                        <p:tgtEl>
                                          <p:spTgt spid="61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nimBg="1"/>
      <p:bldP spid="6150" grpId="0" autoUpdateAnimBg="0"/>
      <p:bldP spid="6155" grpId="0" animBg="1" autoUpdateAnimBg="0"/>
      <p:bldP spid="6156"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Types of intra canal medicaments </a:t>
            </a:r>
            <a:endParaRPr lang="en-US" dirty="0"/>
          </a:p>
        </p:txBody>
      </p:sp>
      <p:graphicFrame>
        <p:nvGraphicFramePr>
          <p:cNvPr id="7" name="Content Placeholder 6"/>
          <p:cNvGraphicFramePr>
            <a:graphicFrameLocks noGrp="1"/>
          </p:cNvGraphicFramePr>
          <p:nvPr>
            <p:ph idx="1"/>
          </p:nvPr>
        </p:nvGraphicFramePr>
        <p:xfrm>
          <a:off x="0" y="1219200"/>
          <a:ext cx="91440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fontScale="90000"/>
          </a:bodyPr>
          <a:lstStyle/>
          <a:p>
            <a:pPr eaLnBrk="1" hangingPunct="1"/>
            <a:r>
              <a:rPr lang="en-US" smtClean="0"/>
              <a:t/>
            </a:r>
            <a:br>
              <a:rPr lang="en-US" smtClean="0"/>
            </a:br>
            <a:r>
              <a:rPr lang="en-US" smtClean="0"/>
              <a:t> </a:t>
            </a:r>
          </a:p>
        </p:txBody>
      </p:sp>
      <p:sp>
        <p:nvSpPr>
          <p:cNvPr id="30723" name="Content Placeholder 2"/>
          <p:cNvSpPr>
            <a:spLocks noGrp="1"/>
          </p:cNvSpPr>
          <p:nvPr>
            <p:ph idx="1"/>
          </p:nvPr>
        </p:nvSpPr>
        <p:spPr>
          <a:xfrm>
            <a:off x="0" y="1295400"/>
            <a:ext cx="9144000" cy="5257800"/>
          </a:xfrm>
        </p:spPr>
        <p:txBody>
          <a:bodyPr/>
          <a:lstStyle/>
          <a:p>
            <a:pPr eaLnBrk="1" hangingPunct="1"/>
            <a:r>
              <a:rPr lang="en-US" sz="2400" b="1" dirty="0" smtClean="0">
                <a:solidFill>
                  <a:srgbClr val="00B0F0"/>
                </a:solidFill>
              </a:rPr>
              <a:t>1920</a:t>
            </a:r>
            <a:r>
              <a:rPr lang="en-US" sz="2400" dirty="0" smtClean="0">
                <a:solidFill>
                  <a:srgbClr val="00B0F0"/>
                </a:solidFill>
              </a:rPr>
              <a:t> - </a:t>
            </a:r>
            <a:r>
              <a:rPr lang="en-US" sz="2400" dirty="0" smtClean="0"/>
              <a:t> </a:t>
            </a:r>
            <a:r>
              <a:rPr lang="en-US" sz="2400" b="1" dirty="0" smtClean="0">
                <a:solidFill>
                  <a:srgbClr val="FFC000"/>
                </a:solidFill>
              </a:rPr>
              <a:t>Herman</a:t>
            </a:r>
            <a:endParaRPr lang="en-US" sz="2400" dirty="0" smtClean="0"/>
          </a:p>
          <a:p>
            <a:pPr eaLnBrk="1" hangingPunct="1"/>
            <a:r>
              <a:rPr lang="en-US" sz="2400" dirty="0" smtClean="0"/>
              <a:t>Used  -  inter appointment  intra canal disinfectant</a:t>
            </a:r>
          </a:p>
          <a:p>
            <a:pPr eaLnBrk="1" hangingPunct="1"/>
            <a:r>
              <a:rPr lang="en-US" sz="2400" dirty="0" smtClean="0"/>
              <a:t> pH of 12.5-12.8</a:t>
            </a:r>
          </a:p>
          <a:p>
            <a:pPr eaLnBrk="1" hangingPunct="1"/>
            <a:r>
              <a:rPr lang="en-US" sz="2400" dirty="0" smtClean="0"/>
              <a:t> Antibacterial, tissue dissolving  and hygroscopic properties &amp; forms  a physical barrier to prevent bacterial</a:t>
            </a:r>
          </a:p>
          <a:p>
            <a:pPr eaLnBrk="1" hangingPunct="1"/>
            <a:r>
              <a:rPr lang="en-US" sz="2400" dirty="0" smtClean="0"/>
              <a:t>Increases the pH not only inside root canals but also in surrounding dentine and </a:t>
            </a:r>
            <a:r>
              <a:rPr lang="en-US" sz="2400" dirty="0" err="1" smtClean="0"/>
              <a:t>periradicular</a:t>
            </a:r>
            <a:r>
              <a:rPr lang="en-US" sz="2400" dirty="0" smtClean="0"/>
              <a:t> tissues</a:t>
            </a:r>
          </a:p>
          <a:p>
            <a:r>
              <a:rPr lang="en-US" sz="2400" dirty="0" smtClean="0"/>
              <a:t>Best in weeping canals , where there is a constant clear / reddish </a:t>
            </a:r>
            <a:r>
              <a:rPr lang="en-US" sz="2400" dirty="0" err="1" smtClean="0"/>
              <a:t>exudate</a:t>
            </a:r>
            <a:r>
              <a:rPr lang="en-US" sz="2400" dirty="0" smtClean="0"/>
              <a:t> associated with large </a:t>
            </a:r>
            <a:r>
              <a:rPr lang="en-US" sz="2400" dirty="0" err="1" smtClean="0"/>
              <a:t>periapical</a:t>
            </a:r>
            <a:r>
              <a:rPr lang="en-US" sz="2400" dirty="0" smtClean="0"/>
              <a:t> lesion</a:t>
            </a:r>
          </a:p>
          <a:p>
            <a:r>
              <a:rPr lang="en-US" sz="2400" dirty="0" smtClean="0"/>
              <a:t>Tooth - asymptomatic </a:t>
            </a:r>
          </a:p>
          <a:p>
            <a:r>
              <a:rPr lang="en-US" sz="2400" dirty="0" smtClean="0"/>
              <a:t>Culture is usually –</a:t>
            </a:r>
            <a:r>
              <a:rPr lang="en-US" sz="2400" dirty="0" err="1" smtClean="0"/>
              <a:t>ve</a:t>
            </a:r>
            <a:r>
              <a:rPr lang="en-US" sz="2400" dirty="0" smtClean="0"/>
              <a:t> with no support of bacterial growth – calcium hydroxide – can be used </a:t>
            </a:r>
          </a:p>
          <a:p>
            <a:pPr eaLnBrk="1" hangingPunct="1"/>
            <a:endParaRPr lang="en-US" sz="2400" dirty="0" smtClean="0"/>
          </a:p>
        </p:txBody>
      </p:sp>
      <p:sp>
        <p:nvSpPr>
          <p:cNvPr id="4" name="TextBox 3"/>
          <p:cNvSpPr txBox="1"/>
          <p:nvPr/>
        </p:nvSpPr>
        <p:spPr>
          <a:xfrm>
            <a:off x="228600" y="381001"/>
            <a:ext cx="7848600" cy="954107"/>
          </a:xfrm>
          <a:prstGeom prst="rect">
            <a:avLst/>
          </a:prstGeom>
          <a:noFill/>
        </p:spPr>
        <p:txBody>
          <a:bodyPr wrap="square" rtlCol="0">
            <a:spAutoFit/>
          </a:bodyPr>
          <a:lstStyle/>
          <a:p>
            <a:pPr algn="ctr"/>
            <a:r>
              <a:rPr lang="en-US" sz="2800" b="1" dirty="0" smtClean="0"/>
              <a:t>CALCIUM HYDROXIDE</a:t>
            </a:r>
            <a:br>
              <a:rPr lang="en-US" sz="2800" b="1" dirty="0" smtClean="0"/>
            </a:br>
            <a:endParaRPr lang="en-US" sz="2800" b="1" dirty="0"/>
          </a:p>
        </p:txBody>
      </p:sp>
      <p:pic>
        <p:nvPicPr>
          <p:cNvPr id="5" name="Picture 4"/>
          <p:cNvPicPr>
            <a:picLocks noChangeAspect="1" noChangeArrowheads="1"/>
          </p:cNvPicPr>
          <p:nvPr/>
        </p:nvPicPr>
        <p:blipFill>
          <a:blip r:embed="rId2"/>
          <a:srcRect/>
          <a:stretch>
            <a:fillRect/>
          </a:stretch>
        </p:blipFill>
        <p:spPr bwMode="auto">
          <a:xfrm>
            <a:off x="7467600" y="381000"/>
            <a:ext cx="1498986" cy="1447800"/>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838200"/>
          <a:ext cx="8839200" cy="601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274638"/>
            <a:ext cx="7467600" cy="487362"/>
          </a:xfrm>
        </p:spPr>
        <p:txBody>
          <a:bodyPr>
            <a:normAutofit fontScale="90000"/>
          </a:bodyPr>
          <a:lstStyle/>
          <a:p>
            <a:pPr eaLnBrk="1" hangingPunct="1"/>
            <a:r>
              <a:rPr lang="en-US" sz="3200" b="1" smtClean="0">
                <a:solidFill>
                  <a:schemeClr val="tx1"/>
                </a:solidFill>
                <a:latin typeface="Andalus" pitchFamily="18" charset="-78"/>
                <a:cs typeface="Andalus" pitchFamily="18" charset="-78"/>
              </a:rPr>
              <a:t>Antimicrobial activity</a:t>
            </a:r>
          </a:p>
        </p:txBody>
      </p:sp>
      <p:sp>
        <p:nvSpPr>
          <p:cNvPr id="31747" name="Content Placeholder 10"/>
          <p:cNvSpPr>
            <a:spLocks noGrp="1"/>
          </p:cNvSpPr>
          <p:nvPr>
            <p:ph idx="1"/>
          </p:nvPr>
        </p:nvSpPr>
        <p:spPr/>
        <p:txBody>
          <a:bodyPr/>
          <a:lstStyle/>
          <a:p>
            <a:pPr eaLnBrk="1" hangingPunct="1"/>
            <a:endParaRPr lang="en-US" dirty="0" smtClean="0"/>
          </a:p>
        </p:txBody>
      </p:sp>
      <p:sp>
        <p:nvSpPr>
          <p:cNvPr id="4" name="Oval 3"/>
          <p:cNvSpPr/>
          <p:nvPr/>
        </p:nvSpPr>
        <p:spPr>
          <a:xfrm>
            <a:off x="2209800" y="990600"/>
            <a:ext cx="4343400" cy="1066800"/>
          </a:xfrm>
          <a:prstGeom prst="ellipse">
            <a:avLst/>
          </a:prstGeom>
          <a:solidFill>
            <a:srgbClr val="F7CBF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dirty="0">
                <a:solidFill>
                  <a:schemeClr val="tx1"/>
                </a:solidFill>
                <a:latin typeface="Comic Sans MS" pitchFamily="66" charset="0"/>
                <a:cs typeface="Times New Roman" pitchFamily="18" charset="0"/>
                <a:sym typeface="Wingdings" pitchFamily="2" charset="2"/>
              </a:rPr>
              <a:t>Release &amp; diffusion of hydroxyl ions </a:t>
            </a:r>
            <a:endParaRPr lang="en-US" dirty="0">
              <a:solidFill>
                <a:schemeClr val="tx1"/>
              </a:solidFill>
            </a:endParaRPr>
          </a:p>
        </p:txBody>
      </p:sp>
      <p:sp>
        <p:nvSpPr>
          <p:cNvPr id="5" name="Oval 4"/>
          <p:cNvSpPr/>
          <p:nvPr/>
        </p:nvSpPr>
        <p:spPr>
          <a:xfrm>
            <a:off x="2438400" y="3048000"/>
            <a:ext cx="4114800" cy="1066800"/>
          </a:xfrm>
          <a:prstGeom prst="ellipse">
            <a:avLst/>
          </a:prstGeom>
          <a:solidFill>
            <a:srgbClr val="F7CBF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dirty="0">
                <a:solidFill>
                  <a:schemeClr val="tx1"/>
                </a:solidFill>
                <a:latin typeface="Comic Sans MS" pitchFamily="66" charset="0"/>
                <a:cs typeface="Times New Roman" pitchFamily="18" charset="0"/>
                <a:sym typeface="Wingdings" pitchFamily="2" charset="2"/>
              </a:rPr>
              <a:t>Highly alkaline environment </a:t>
            </a:r>
            <a:endParaRPr lang="en-US" dirty="0">
              <a:solidFill>
                <a:schemeClr val="tx1"/>
              </a:solidFill>
            </a:endParaRPr>
          </a:p>
        </p:txBody>
      </p:sp>
      <p:sp>
        <p:nvSpPr>
          <p:cNvPr id="6" name="Oval 5"/>
          <p:cNvSpPr/>
          <p:nvPr/>
        </p:nvSpPr>
        <p:spPr>
          <a:xfrm>
            <a:off x="2743200" y="5105400"/>
            <a:ext cx="4038600" cy="1066800"/>
          </a:xfrm>
          <a:prstGeom prst="ellipse">
            <a:avLst/>
          </a:prstGeom>
          <a:solidFill>
            <a:srgbClr val="F7CBF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dirty="0">
                <a:solidFill>
                  <a:schemeClr val="tx1"/>
                </a:solidFill>
                <a:latin typeface="Comic Sans MS" pitchFamily="66" charset="0"/>
                <a:cs typeface="Times New Roman" pitchFamily="18" charset="0"/>
                <a:sym typeface="Wingdings" pitchFamily="2" charset="2"/>
              </a:rPr>
              <a:t>Inhibit  micro organisms  growth</a:t>
            </a:r>
            <a:endParaRPr lang="en-US" dirty="0">
              <a:solidFill>
                <a:schemeClr val="tx1"/>
              </a:solidFill>
            </a:endParaRPr>
          </a:p>
        </p:txBody>
      </p:sp>
      <p:cxnSp>
        <p:nvCxnSpPr>
          <p:cNvPr id="10" name="Straight Arrow Connector 9"/>
          <p:cNvCxnSpPr>
            <a:stCxn id="5" idx="4"/>
          </p:cNvCxnSpPr>
          <p:nvPr/>
        </p:nvCxnSpPr>
        <p:spPr>
          <a:xfrm rot="5400000">
            <a:off x="4113213" y="4495800"/>
            <a:ext cx="763588" cy="1587"/>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4057650" y="2419350"/>
            <a:ext cx="762000" cy="3810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D:\seminar 7\New folder\MolarDruck[1].jpg"/>
          <p:cNvPicPr>
            <a:picLocks noChangeAspect="1" noChangeArrowheads="1"/>
          </p:cNvPicPr>
          <p:nvPr/>
        </p:nvPicPr>
        <p:blipFill>
          <a:blip r:embed="rId2"/>
          <a:srcRect/>
          <a:stretch>
            <a:fillRect/>
          </a:stretch>
        </p:blipFill>
        <p:spPr bwMode="auto">
          <a:xfrm>
            <a:off x="6629400" y="304801"/>
            <a:ext cx="2286000" cy="3228976"/>
          </a:xfrm>
          <a:prstGeom prst="ellipse">
            <a:avLst/>
          </a:prstGeom>
          <a:ln w="63500" cap="rnd">
            <a:solidFill>
              <a:schemeClr val="accent1">
                <a:lumMod val="20000"/>
                <a:lumOff val="8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0" y="1600200"/>
          <a:ext cx="91440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7224" y="0"/>
            <a:ext cx="2895600" cy="928670"/>
          </a:xfrm>
        </p:spPr>
        <p:txBody>
          <a:bodyPr>
            <a:normAutofit/>
          </a:bodyPr>
          <a:lstStyle/>
          <a:p>
            <a:pPr algn="ctr" eaLnBrk="1" fontAlgn="auto" hangingPunct="1">
              <a:spcAft>
                <a:spcPts val="0"/>
              </a:spcAft>
              <a:defRPr/>
            </a:pPr>
            <a:r>
              <a:rPr lang="en-US" sz="4000" b="1" u="sng" dirty="0" smtClean="0">
                <a:solidFill>
                  <a:srgbClr val="C00000"/>
                </a:solidFill>
                <a:effectLst>
                  <a:outerShdw blurRad="38100" dist="38100" dir="2700000" algn="tl">
                    <a:srgbClr val="000000">
                      <a:alpha val="43137"/>
                    </a:srgbClr>
                  </a:outerShdw>
                </a:effectLst>
                <a:latin typeface="Cooper Black" pitchFamily="18" charset="0"/>
              </a:rPr>
              <a:t>METAPEX</a:t>
            </a:r>
            <a:endParaRPr lang="en-US" sz="4000" b="1" u="sng" dirty="0">
              <a:solidFill>
                <a:srgbClr val="C00000"/>
              </a:solidFill>
              <a:effectLst>
                <a:outerShdw blurRad="38100" dist="38100" dir="2700000" algn="tl">
                  <a:srgbClr val="000000">
                    <a:alpha val="43137"/>
                  </a:srgbClr>
                </a:outerShdw>
              </a:effectLst>
              <a:latin typeface="Cooper Black" pitchFamily="18" charset="0"/>
            </a:endParaRPr>
          </a:p>
        </p:txBody>
      </p:sp>
      <p:sp>
        <p:nvSpPr>
          <p:cNvPr id="79874" name="Content Placeholder 1"/>
          <p:cNvSpPr>
            <a:spLocks noGrp="1"/>
          </p:cNvSpPr>
          <p:nvPr>
            <p:ph idx="1"/>
          </p:nvPr>
        </p:nvSpPr>
        <p:spPr>
          <a:xfrm>
            <a:off x="285720" y="4786322"/>
            <a:ext cx="8715404" cy="2071702"/>
          </a:xfrm>
          <a:noFill/>
        </p:spPr>
        <p:txBody>
          <a:bodyPr>
            <a:normAutofit fontScale="92500" lnSpcReduction="20000"/>
          </a:bodyPr>
          <a:lstStyle/>
          <a:p>
            <a:pPr marL="411480" indent="-384048" eaLnBrk="1" fontAlgn="auto" hangingPunct="1">
              <a:spcAft>
                <a:spcPts val="0"/>
              </a:spcAft>
              <a:buFont typeface="Wingdings"/>
              <a:buChar char=""/>
              <a:defRPr/>
            </a:pPr>
            <a:r>
              <a:rPr lang="en-US" sz="2400" dirty="0" err="1" smtClean="0"/>
              <a:t>Apexifications</a:t>
            </a:r>
            <a:r>
              <a:rPr lang="en-US" sz="2400" dirty="0" smtClean="0"/>
              <a:t> and hard tissue formations. </a:t>
            </a:r>
          </a:p>
          <a:p>
            <a:pPr marL="411480" indent="-384048" eaLnBrk="1" fontAlgn="auto" hangingPunct="1">
              <a:spcAft>
                <a:spcPts val="0"/>
              </a:spcAft>
              <a:buFont typeface="Wingdings"/>
              <a:buChar char=""/>
              <a:defRPr/>
            </a:pPr>
            <a:r>
              <a:rPr lang="en-US" sz="2400" dirty="0" smtClean="0"/>
              <a:t>Temporary or permanent filling material for infected root canals. </a:t>
            </a:r>
          </a:p>
          <a:p>
            <a:pPr marL="411480" indent="-384048" eaLnBrk="1" fontAlgn="auto" hangingPunct="1">
              <a:spcAft>
                <a:spcPts val="0"/>
              </a:spcAft>
              <a:buFont typeface="Wingdings"/>
              <a:buChar char=""/>
              <a:defRPr/>
            </a:pPr>
            <a:r>
              <a:rPr lang="en-US" sz="2400" dirty="0" smtClean="0"/>
              <a:t>Treatment of root </a:t>
            </a:r>
            <a:r>
              <a:rPr lang="en-US" sz="2400" dirty="0" err="1" smtClean="0"/>
              <a:t>resorption</a:t>
            </a:r>
            <a:r>
              <a:rPr lang="en-US" sz="2400" dirty="0" smtClean="0"/>
              <a:t>. </a:t>
            </a:r>
          </a:p>
          <a:p>
            <a:pPr marL="411480" indent="-384048" eaLnBrk="1" fontAlgn="auto" hangingPunct="1">
              <a:spcAft>
                <a:spcPts val="0"/>
              </a:spcAft>
              <a:buFont typeface="Wingdings"/>
              <a:buChar char=""/>
              <a:defRPr/>
            </a:pPr>
            <a:r>
              <a:rPr lang="en-US" sz="2400" dirty="0" smtClean="0"/>
              <a:t>Perfect cavity liner under all filling material.</a:t>
            </a:r>
          </a:p>
          <a:p>
            <a:pPr marL="411480" indent="-384048" eaLnBrk="1" fontAlgn="auto" hangingPunct="1">
              <a:spcAft>
                <a:spcPts val="0"/>
              </a:spcAft>
              <a:buFont typeface="Wingdings"/>
              <a:buChar char=""/>
              <a:defRPr/>
            </a:pPr>
            <a:r>
              <a:rPr lang="en-US" sz="2200" dirty="0" smtClean="0"/>
              <a:t>Can be used in conjunction with </a:t>
            </a:r>
            <a:r>
              <a:rPr lang="en-US" sz="2200" dirty="0" err="1" smtClean="0"/>
              <a:t>gutta</a:t>
            </a:r>
            <a:r>
              <a:rPr lang="en-US" sz="2200" dirty="0" smtClean="0"/>
              <a:t> </a:t>
            </a:r>
            <a:r>
              <a:rPr lang="en-US" sz="2200" dirty="0" err="1" smtClean="0"/>
              <a:t>percha</a:t>
            </a:r>
            <a:r>
              <a:rPr lang="en-US" sz="2200" dirty="0" smtClean="0"/>
              <a:t> points and regular root canal sealants.</a:t>
            </a:r>
          </a:p>
        </p:txBody>
      </p:sp>
      <p:pic>
        <p:nvPicPr>
          <p:cNvPr id="22530" name="Picture 2" descr="Image result for metapex as intracanal medicament"/>
          <p:cNvPicPr>
            <a:picLocks noChangeAspect="1" noChangeArrowheads="1"/>
          </p:cNvPicPr>
          <p:nvPr/>
        </p:nvPicPr>
        <p:blipFill>
          <a:blip r:embed="rId3"/>
          <a:srcRect t="24375" b="16562"/>
          <a:stretch>
            <a:fillRect/>
          </a:stretch>
        </p:blipFill>
        <p:spPr bwMode="auto">
          <a:xfrm>
            <a:off x="5000628" y="1"/>
            <a:ext cx="4143371" cy="1643049"/>
          </a:xfrm>
          <a:prstGeom prst="rect">
            <a:avLst/>
          </a:prstGeom>
          <a:noFill/>
        </p:spPr>
      </p:pic>
      <p:pic>
        <p:nvPicPr>
          <p:cNvPr id="22532" name="Picture 4" descr="Image result for calcium hydroxide in pulpotomy"/>
          <p:cNvPicPr>
            <a:picLocks noChangeAspect="1" noChangeArrowheads="1"/>
          </p:cNvPicPr>
          <p:nvPr/>
        </p:nvPicPr>
        <p:blipFill>
          <a:blip r:embed="rId4"/>
          <a:srcRect l="2273" r="2272"/>
          <a:stretch>
            <a:fillRect/>
          </a:stretch>
        </p:blipFill>
        <p:spPr bwMode="auto">
          <a:xfrm>
            <a:off x="3000364" y="2022543"/>
            <a:ext cx="6000792" cy="2692341"/>
          </a:xfrm>
          <a:prstGeom prst="rect">
            <a:avLst/>
          </a:prstGeom>
          <a:noFill/>
        </p:spPr>
      </p:pic>
      <p:sp>
        <p:nvSpPr>
          <p:cNvPr id="7" name="Rectangle 6"/>
          <p:cNvSpPr/>
          <p:nvPr/>
        </p:nvSpPr>
        <p:spPr>
          <a:xfrm>
            <a:off x="214282" y="785794"/>
            <a:ext cx="4572000" cy="1200329"/>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marL="411480" indent="-384048" eaLnBrk="1" fontAlgn="auto" hangingPunct="1">
              <a:spcAft>
                <a:spcPts val="0"/>
              </a:spcAft>
              <a:buFont typeface="Wingdings"/>
              <a:buChar char=""/>
              <a:defRPr/>
            </a:pPr>
            <a:r>
              <a:rPr lang="en-US" dirty="0" smtClean="0"/>
              <a:t>Premixed calcium hydroxide paste containing </a:t>
            </a:r>
            <a:r>
              <a:rPr lang="en-US" dirty="0" err="1" smtClean="0"/>
              <a:t>Iodoform</a:t>
            </a:r>
            <a:r>
              <a:rPr lang="en-US" dirty="0" smtClean="0"/>
              <a:t> with improved </a:t>
            </a:r>
            <a:r>
              <a:rPr lang="en-US" dirty="0" err="1" smtClean="0"/>
              <a:t>radiopacity</a:t>
            </a:r>
            <a:r>
              <a:rPr lang="en-US" dirty="0" smtClean="0"/>
              <a:t> and increased antimicrobial effect. </a:t>
            </a:r>
          </a:p>
        </p:txBody>
      </p:sp>
      <p:sp>
        <p:nvSpPr>
          <p:cNvPr id="8" name="Rectangle 7"/>
          <p:cNvSpPr/>
          <p:nvPr/>
        </p:nvSpPr>
        <p:spPr>
          <a:xfrm>
            <a:off x="-32" y="2786058"/>
            <a:ext cx="3089628" cy="707886"/>
          </a:xfrm>
          <a:prstGeom prst="rect">
            <a:avLst/>
          </a:prstGeom>
        </p:spPr>
        <p:txBody>
          <a:bodyPr wrap="none">
            <a:spAutoFit/>
          </a:bodyPr>
          <a:lstStyle/>
          <a:p>
            <a:pPr marL="411480" indent="-384048" eaLnBrk="1" fontAlgn="auto" hangingPunct="1">
              <a:spcAft>
                <a:spcPts val="0"/>
              </a:spcAft>
              <a:buFont typeface="Wingdings 3" pitchFamily="18" charset="2"/>
              <a:buNone/>
              <a:defRPr/>
            </a:pPr>
            <a:r>
              <a:rPr lang="en-US" sz="4000" b="1" u="sng" dirty="0" smtClean="0"/>
              <a:t>Indications:</a:t>
            </a:r>
            <a:endParaRPr lang="en-US" sz="4000" dirty="0" smtClean="0"/>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532"/>
                                        </p:tgtEl>
                                        <p:attrNameLst>
                                          <p:attrName>style.visibility</p:attrName>
                                        </p:attrNameLst>
                                      </p:cBhvr>
                                      <p:to>
                                        <p:strVal val="visible"/>
                                      </p:to>
                                    </p:set>
                                    <p:animEffect transition="in" filter="randombar(horizontal)">
                                      <p:cBhvr>
                                        <p:cTn id="12" dur="500"/>
                                        <p:tgtEl>
                                          <p:spTgt spid="225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9874">
                                            <p:txEl>
                                              <p:pRg st="0" end="0"/>
                                            </p:txEl>
                                          </p:spTgt>
                                        </p:tgtEl>
                                        <p:attrNameLst>
                                          <p:attrName>style.visibility</p:attrName>
                                        </p:attrNameLst>
                                      </p:cBhvr>
                                      <p:to>
                                        <p:strVal val="visible"/>
                                      </p:to>
                                    </p:set>
                                    <p:animEffect transition="in" filter="randombar(horizontal)">
                                      <p:cBhvr>
                                        <p:cTn id="17" dur="500"/>
                                        <p:tgtEl>
                                          <p:spTgt spid="7987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9874">
                                            <p:txEl>
                                              <p:pRg st="1" end="1"/>
                                            </p:txEl>
                                          </p:spTgt>
                                        </p:tgtEl>
                                        <p:attrNameLst>
                                          <p:attrName>style.visibility</p:attrName>
                                        </p:attrNameLst>
                                      </p:cBhvr>
                                      <p:to>
                                        <p:strVal val="visible"/>
                                      </p:to>
                                    </p:set>
                                    <p:animEffect transition="in" filter="randombar(horizontal)">
                                      <p:cBhvr>
                                        <p:cTn id="22" dur="500"/>
                                        <p:tgtEl>
                                          <p:spTgt spid="7987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9874">
                                            <p:txEl>
                                              <p:pRg st="2" end="2"/>
                                            </p:txEl>
                                          </p:spTgt>
                                        </p:tgtEl>
                                        <p:attrNameLst>
                                          <p:attrName>style.visibility</p:attrName>
                                        </p:attrNameLst>
                                      </p:cBhvr>
                                      <p:to>
                                        <p:strVal val="visible"/>
                                      </p:to>
                                    </p:set>
                                    <p:animEffect transition="in" filter="randombar(horizontal)">
                                      <p:cBhvr>
                                        <p:cTn id="27" dur="500"/>
                                        <p:tgtEl>
                                          <p:spTgt spid="7987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9874">
                                            <p:txEl>
                                              <p:pRg st="3" end="3"/>
                                            </p:txEl>
                                          </p:spTgt>
                                        </p:tgtEl>
                                        <p:attrNameLst>
                                          <p:attrName>style.visibility</p:attrName>
                                        </p:attrNameLst>
                                      </p:cBhvr>
                                      <p:to>
                                        <p:strVal val="visible"/>
                                      </p:to>
                                    </p:set>
                                    <p:animEffect transition="in" filter="randombar(horizontal)">
                                      <p:cBhvr>
                                        <p:cTn id="32" dur="500"/>
                                        <p:tgtEl>
                                          <p:spTgt spid="7987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79874">
                                            <p:txEl>
                                              <p:pRg st="4" end="4"/>
                                            </p:txEl>
                                          </p:spTgt>
                                        </p:tgtEl>
                                        <p:attrNameLst>
                                          <p:attrName>style.visibility</p:attrName>
                                        </p:attrNameLst>
                                      </p:cBhvr>
                                      <p:to>
                                        <p:strVal val="visible"/>
                                      </p:to>
                                    </p:set>
                                    <p:animEffect transition="in" filter="randombar(horizontal)">
                                      <p:cBhvr>
                                        <p:cTn id="37" dur="500"/>
                                        <p:tgtEl>
                                          <p:spTgt spid="798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Content Placeholder 1"/>
          <p:cNvSpPr>
            <a:spLocks noGrp="1"/>
          </p:cNvSpPr>
          <p:nvPr>
            <p:ph idx="1"/>
          </p:nvPr>
        </p:nvSpPr>
        <p:spPr>
          <a:xfrm>
            <a:off x="357158" y="285728"/>
            <a:ext cx="7000924" cy="5715040"/>
          </a:xfrm>
        </p:spPr>
        <p:txBody>
          <a:bodyPr>
            <a:normAutofit fontScale="92500"/>
          </a:bodyPr>
          <a:lstStyle/>
          <a:p>
            <a:pPr eaLnBrk="1" hangingPunct="1">
              <a:buFont typeface="Wingdings 3" pitchFamily="18" charset="2"/>
              <a:buNone/>
            </a:pPr>
            <a:r>
              <a:rPr lang="en-US" b="1" u="sng" dirty="0" smtClean="0">
                <a:solidFill>
                  <a:srgbClr val="C00000"/>
                </a:solidFill>
              </a:rPr>
              <a:t>Composition:</a:t>
            </a:r>
          </a:p>
          <a:p>
            <a:pPr eaLnBrk="1" hangingPunct="1"/>
            <a:r>
              <a:rPr lang="en-US" sz="2400" dirty="0" smtClean="0"/>
              <a:t>Barium sulfate</a:t>
            </a:r>
          </a:p>
          <a:p>
            <a:pPr eaLnBrk="1" hangingPunct="1"/>
            <a:r>
              <a:rPr lang="en-US" sz="2400" dirty="0" err="1" smtClean="0"/>
              <a:t>Iodoform</a:t>
            </a:r>
            <a:endParaRPr lang="en-US" sz="2400" dirty="0" smtClean="0"/>
          </a:p>
          <a:p>
            <a:pPr eaLnBrk="1" hangingPunct="1"/>
            <a:r>
              <a:rPr lang="en-US" sz="2400" dirty="0" smtClean="0"/>
              <a:t>Silicon oil and inert percipients</a:t>
            </a:r>
          </a:p>
          <a:p>
            <a:pPr eaLnBrk="1" hangingPunct="1"/>
            <a:endParaRPr lang="en-US" sz="2400" b="1" dirty="0" smtClean="0"/>
          </a:p>
          <a:p>
            <a:pPr eaLnBrk="1" hangingPunct="1"/>
            <a:endParaRPr lang="en-US" sz="2400" b="1" dirty="0" smtClean="0"/>
          </a:p>
          <a:p>
            <a:pPr eaLnBrk="1" hangingPunct="1">
              <a:buFont typeface="Wingdings 3" pitchFamily="18" charset="2"/>
              <a:buNone/>
            </a:pPr>
            <a:r>
              <a:rPr lang="en-US" b="1" u="sng" dirty="0" smtClean="0">
                <a:solidFill>
                  <a:srgbClr val="C00000"/>
                </a:solidFill>
              </a:rPr>
              <a:t>Product benefits:</a:t>
            </a:r>
          </a:p>
          <a:p>
            <a:pPr eaLnBrk="1" hangingPunct="1"/>
            <a:r>
              <a:rPr lang="en-US" sz="2400" dirty="0" smtClean="0"/>
              <a:t>Improved </a:t>
            </a:r>
            <a:r>
              <a:rPr lang="en-US" sz="2400" dirty="0" err="1" smtClean="0"/>
              <a:t>radiopacity</a:t>
            </a:r>
            <a:r>
              <a:rPr lang="en-US" sz="2400" dirty="0" smtClean="0"/>
              <a:t> &amp; increased antimicrobial effect. </a:t>
            </a:r>
          </a:p>
          <a:p>
            <a:pPr eaLnBrk="1" hangingPunct="1"/>
            <a:r>
              <a:rPr lang="en-US" sz="2400" dirty="0" smtClean="0"/>
              <a:t>Non hardening paste with oil base. </a:t>
            </a:r>
          </a:p>
          <a:p>
            <a:pPr eaLnBrk="1" hangingPunct="1"/>
            <a:r>
              <a:rPr lang="en-US" sz="2400" dirty="0" smtClean="0"/>
              <a:t>Prolonged release of calcium hydroxide helps create secondary dentine. </a:t>
            </a:r>
          </a:p>
          <a:p>
            <a:pPr eaLnBrk="1" hangingPunct="1"/>
            <a:r>
              <a:rPr lang="en-US" sz="2400" dirty="0" smtClean="0"/>
              <a:t>Excellent bio-compatibility with no toxic effects on cells.</a:t>
            </a:r>
          </a:p>
          <a:p>
            <a:pPr eaLnBrk="1" hangingPunct="1"/>
            <a:r>
              <a:rPr lang="en-US" sz="2600" dirty="0" smtClean="0"/>
              <a:t>Easy handling and easy direct </a:t>
            </a:r>
            <a:r>
              <a:rPr lang="en-US" sz="1900" dirty="0" smtClean="0"/>
              <a:t> </a:t>
            </a:r>
            <a:r>
              <a:rPr lang="en-US" sz="2400" dirty="0" smtClean="0"/>
              <a:t>application</a:t>
            </a:r>
            <a:r>
              <a:rPr lang="en-US" sz="2400" b="1" dirty="0" smtClean="0"/>
              <a:t>.</a:t>
            </a:r>
          </a:p>
        </p:txBody>
      </p:sp>
      <p:pic>
        <p:nvPicPr>
          <p:cNvPr id="4098" name="Picture 2" descr="C:\Users\GAURAV\Desktop\images (2).jpg"/>
          <p:cNvPicPr>
            <a:picLocks noChangeAspect="1" noChangeArrowheads="1"/>
          </p:cNvPicPr>
          <p:nvPr/>
        </p:nvPicPr>
        <p:blipFill>
          <a:blip r:embed="rId3" cstate="print"/>
          <a:srcRect/>
          <a:stretch>
            <a:fillRect/>
          </a:stretch>
        </p:blipFill>
        <p:spPr bwMode="auto">
          <a:xfrm>
            <a:off x="4357686" y="304800"/>
            <a:ext cx="4576901" cy="2057400"/>
          </a:xfrm>
          <a:prstGeom prst="rect">
            <a:avLst/>
          </a:prstGeom>
          <a:noFill/>
        </p:spPr>
      </p:pic>
      <p:pic>
        <p:nvPicPr>
          <p:cNvPr id="21506" name="Picture 2" descr="Image result for indications of metapex as intracanal medicament"/>
          <p:cNvPicPr>
            <a:picLocks noChangeAspect="1" noChangeArrowheads="1"/>
          </p:cNvPicPr>
          <p:nvPr/>
        </p:nvPicPr>
        <p:blipFill>
          <a:blip r:embed="rId4"/>
          <a:srcRect l="23438" r="20898"/>
          <a:stretch>
            <a:fillRect/>
          </a:stretch>
        </p:blipFill>
        <p:spPr bwMode="auto">
          <a:xfrm>
            <a:off x="7391400" y="3200400"/>
            <a:ext cx="1566690" cy="206691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5474">
                                            <p:txEl>
                                              <p:pRg st="0" end="0"/>
                                            </p:txEl>
                                          </p:spTgt>
                                        </p:tgtEl>
                                        <p:attrNameLst>
                                          <p:attrName>style.visibility</p:attrName>
                                        </p:attrNameLst>
                                      </p:cBhvr>
                                      <p:to>
                                        <p:strVal val="visible"/>
                                      </p:to>
                                    </p:set>
                                    <p:animEffect transition="in" filter="randombar(horizontal)">
                                      <p:cBhvr>
                                        <p:cTn id="7" dur="500"/>
                                        <p:tgtEl>
                                          <p:spTgt spid="10547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5474">
                                            <p:txEl>
                                              <p:pRg st="1" end="1"/>
                                            </p:txEl>
                                          </p:spTgt>
                                        </p:tgtEl>
                                        <p:attrNameLst>
                                          <p:attrName>style.visibility</p:attrName>
                                        </p:attrNameLst>
                                      </p:cBhvr>
                                      <p:to>
                                        <p:strVal val="visible"/>
                                      </p:to>
                                    </p:set>
                                    <p:animEffect transition="in" filter="randombar(horizontal)">
                                      <p:cBhvr>
                                        <p:cTn id="10" dur="500"/>
                                        <p:tgtEl>
                                          <p:spTgt spid="105474">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05474">
                                            <p:txEl>
                                              <p:pRg st="2" end="2"/>
                                            </p:txEl>
                                          </p:spTgt>
                                        </p:tgtEl>
                                        <p:attrNameLst>
                                          <p:attrName>style.visibility</p:attrName>
                                        </p:attrNameLst>
                                      </p:cBhvr>
                                      <p:to>
                                        <p:strVal val="visible"/>
                                      </p:to>
                                    </p:set>
                                    <p:animEffect transition="in" filter="randombar(horizontal)">
                                      <p:cBhvr>
                                        <p:cTn id="13" dur="500"/>
                                        <p:tgtEl>
                                          <p:spTgt spid="105474">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105474">
                                            <p:txEl>
                                              <p:pRg st="3" end="3"/>
                                            </p:txEl>
                                          </p:spTgt>
                                        </p:tgtEl>
                                        <p:attrNameLst>
                                          <p:attrName>style.visibility</p:attrName>
                                        </p:attrNameLst>
                                      </p:cBhvr>
                                      <p:to>
                                        <p:strVal val="visible"/>
                                      </p:to>
                                    </p:set>
                                    <p:animEffect transition="in" filter="randombar(horizontal)">
                                      <p:cBhvr>
                                        <p:cTn id="16" dur="500"/>
                                        <p:tgtEl>
                                          <p:spTgt spid="10547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05474">
                                            <p:txEl>
                                              <p:pRg st="6" end="6"/>
                                            </p:txEl>
                                          </p:spTgt>
                                        </p:tgtEl>
                                        <p:attrNameLst>
                                          <p:attrName>style.visibility</p:attrName>
                                        </p:attrNameLst>
                                      </p:cBhvr>
                                      <p:to>
                                        <p:strVal val="visible"/>
                                      </p:to>
                                    </p:set>
                                    <p:animEffect transition="in" filter="randombar(horizontal)">
                                      <p:cBhvr>
                                        <p:cTn id="21" dur="500"/>
                                        <p:tgtEl>
                                          <p:spTgt spid="105474">
                                            <p:txEl>
                                              <p:pRg st="6" end="6"/>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05474">
                                            <p:txEl>
                                              <p:pRg st="7" end="7"/>
                                            </p:txEl>
                                          </p:spTgt>
                                        </p:tgtEl>
                                        <p:attrNameLst>
                                          <p:attrName>style.visibility</p:attrName>
                                        </p:attrNameLst>
                                      </p:cBhvr>
                                      <p:to>
                                        <p:strVal val="visible"/>
                                      </p:to>
                                    </p:set>
                                    <p:animEffect transition="in" filter="randombar(horizontal)">
                                      <p:cBhvr>
                                        <p:cTn id="24" dur="500"/>
                                        <p:tgtEl>
                                          <p:spTgt spid="105474">
                                            <p:txEl>
                                              <p:pRg st="7" end="7"/>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05474">
                                            <p:txEl>
                                              <p:pRg st="8" end="8"/>
                                            </p:txEl>
                                          </p:spTgt>
                                        </p:tgtEl>
                                        <p:attrNameLst>
                                          <p:attrName>style.visibility</p:attrName>
                                        </p:attrNameLst>
                                      </p:cBhvr>
                                      <p:to>
                                        <p:strVal val="visible"/>
                                      </p:to>
                                    </p:set>
                                    <p:animEffect transition="in" filter="randombar(horizontal)">
                                      <p:cBhvr>
                                        <p:cTn id="27" dur="500"/>
                                        <p:tgtEl>
                                          <p:spTgt spid="105474">
                                            <p:txEl>
                                              <p:pRg st="8" end="8"/>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05474">
                                            <p:txEl>
                                              <p:pRg st="9" end="9"/>
                                            </p:txEl>
                                          </p:spTgt>
                                        </p:tgtEl>
                                        <p:attrNameLst>
                                          <p:attrName>style.visibility</p:attrName>
                                        </p:attrNameLst>
                                      </p:cBhvr>
                                      <p:to>
                                        <p:strVal val="visible"/>
                                      </p:to>
                                    </p:set>
                                    <p:animEffect transition="in" filter="randombar(horizontal)">
                                      <p:cBhvr>
                                        <p:cTn id="30" dur="500"/>
                                        <p:tgtEl>
                                          <p:spTgt spid="105474">
                                            <p:txEl>
                                              <p:pRg st="9" end="9"/>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05474">
                                            <p:txEl>
                                              <p:pRg st="10" end="10"/>
                                            </p:txEl>
                                          </p:spTgt>
                                        </p:tgtEl>
                                        <p:attrNameLst>
                                          <p:attrName>style.visibility</p:attrName>
                                        </p:attrNameLst>
                                      </p:cBhvr>
                                      <p:to>
                                        <p:strVal val="visible"/>
                                      </p:to>
                                    </p:set>
                                    <p:animEffect transition="in" filter="randombar(horizontal)">
                                      <p:cBhvr>
                                        <p:cTn id="33" dur="500"/>
                                        <p:tgtEl>
                                          <p:spTgt spid="105474">
                                            <p:txEl>
                                              <p:pRg st="10" end="10"/>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05474">
                                            <p:txEl>
                                              <p:pRg st="11" end="11"/>
                                            </p:txEl>
                                          </p:spTgt>
                                        </p:tgtEl>
                                        <p:attrNameLst>
                                          <p:attrName>style.visibility</p:attrName>
                                        </p:attrNameLst>
                                      </p:cBhvr>
                                      <p:to>
                                        <p:strVal val="visible"/>
                                      </p:to>
                                    </p:set>
                                    <p:animEffect transition="in" filter="randombar(horizontal)">
                                      <p:cBhvr>
                                        <p:cTn id="36" dur="500"/>
                                        <p:tgtEl>
                                          <p:spTgt spid="10547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152400" y="214290"/>
          <a:ext cx="8848756" cy="1203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9571" name="Content Placeholder 2"/>
          <p:cNvSpPr>
            <a:spLocks noGrp="1"/>
          </p:cNvSpPr>
          <p:nvPr>
            <p:ph idx="1"/>
          </p:nvPr>
        </p:nvSpPr>
        <p:spPr>
          <a:xfrm>
            <a:off x="457200" y="2362200"/>
            <a:ext cx="8077200" cy="3763963"/>
          </a:xfrm>
        </p:spPr>
        <p:txBody>
          <a:bodyPr/>
          <a:lstStyle/>
          <a:p>
            <a:pPr eaLnBrk="1" hangingPunct="1">
              <a:buFont typeface="Wingdings" pitchFamily="2" charset="2"/>
              <a:buNone/>
            </a:pPr>
            <a:r>
              <a:rPr lang="en-US" dirty="0" smtClean="0"/>
              <a:t> There are three types of vehicles used:</a:t>
            </a:r>
          </a:p>
          <a:p>
            <a:pPr eaLnBrk="1" hangingPunct="1"/>
            <a:endParaRPr lang="en-US" dirty="0" smtClean="0"/>
          </a:p>
          <a:p>
            <a:pPr eaLnBrk="1" hangingPunct="1">
              <a:buFont typeface="Wingdings 2" pitchFamily="18" charset="2"/>
              <a:buNone/>
            </a:pPr>
            <a:endParaRPr lang="en-US" dirty="0" smtClean="0"/>
          </a:p>
        </p:txBody>
      </p:sp>
      <p:graphicFrame>
        <p:nvGraphicFramePr>
          <p:cNvPr id="4" name="Diagram 3"/>
          <p:cNvGraphicFramePr/>
          <p:nvPr>
            <p:extLst>
              <p:ext uri="{D42A27DB-BD31-4B8C-83A1-F6EECF244321}">
                <p14:modId xmlns:p14="http://schemas.microsoft.com/office/powerpoint/2010/main" xmlns="" val="3417259277"/>
              </p:ext>
            </p:extLst>
          </p:nvPr>
        </p:nvGraphicFramePr>
        <p:xfrm>
          <a:off x="609600" y="3352800"/>
          <a:ext cx="8001000" cy="2971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6" name="Straight Arrow Connector 5"/>
          <p:cNvCxnSpPr/>
          <p:nvPr/>
        </p:nvCxnSpPr>
        <p:spPr>
          <a:xfrm flipH="1">
            <a:off x="2133600" y="2819400"/>
            <a:ext cx="2133600" cy="11430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267200" y="2819400"/>
            <a:ext cx="0" cy="11430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267200" y="2819400"/>
            <a:ext cx="2209800" cy="11430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5975350"/>
          </a:xfrm>
        </p:spPr>
        <p:txBody>
          <a:bodyPr>
            <a:normAutofit lnSpcReduction="10000"/>
          </a:bodyPr>
          <a:lstStyle/>
          <a:p>
            <a:pPr marL="411480" indent="-384048" eaLnBrk="1" fontAlgn="auto" hangingPunct="1">
              <a:spcAft>
                <a:spcPts val="0"/>
              </a:spcAft>
              <a:buFont typeface="Wingdings 2" pitchFamily="18" charset="2"/>
              <a:buNone/>
              <a:defRPr/>
            </a:pPr>
            <a:r>
              <a:rPr lang="en-US" b="1" dirty="0" smtClean="0">
                <a:solidFill>
                  <a:srgbClr val="FF0000"/>
                </a:solidFill>
              </a:rPr>
              <a:t>Aqueous vehicles</a:t>
            </a:r>
          </a:p>
          <a:p>
            <a:pPr marL="411480" indent="-384048" eaLnBrk="1" fontAlgn="auto" hangingPunct="1">
              <a:spcAft>
                <a:spcPts val="0"/>
              </a:spcAft>
              <a:buFont typeface="Wingdings"/>
              <a:buChar char=""/>
              <a:defRPr/>
            </a:pPr>
            <a:r>
              <a:rPr lang="en-US" sz="3000" dirty="0" smtClean="0"/>
              <a:t>Sterile water, distilled water, anesthetic solutions, ringer’s solution, methylcellulose, </a:t>
            </a:r>
            <a:r>
              <a:rPr lang="en-US" sz="3000" dirty="0" err="1" smtClean="0"/>
              <a:t>carboxy</a:t>
            </a:r>
            <a:r>
              <a:rPr lang="en-US" sz="3000" dirty="0" smtClean="0"/>
              <a:t> methylcellulose.</a:t>
            </a:r>
          </a:p>
          <a:p>
            <a:pPr marL="411480" indent="-384048" eaLnBrk="1" fontAlgn="auto" hangingPunct="1">
              <a:spcAft>
                <a:spcPts val="0"/>
              </a:spcAft>
              <a:buFont typeface="Wingdings"/>
              <a:buNone/>
              <a:defRPr/>
            </a:pPr>
            <a:r>
              <a:rPr lang="en-US" sz="3000" dirty="0" smtClean="0"/>
              <a:t> </a:t>
            </a:r>
          </a:p>
          <a:p>
            <a:pPr marL="411480" indent="-384048" eaLnBrk="1" fontAlgn="auto" hangingPunct="1">
              <a:spcAft>
                <a:spcPts val="0"/>
              </a:spcAft>
              <a:buFont typeface="Wingdings 2" pitchFamily="18" charset="2"/>
              <a:buNone/>
              <a:defRPr/>
            </a:pPr>
            <a:r>
              <a:rPr lang="en-US" b="1" dirty="0" smtClean="0">
                <a:solidFill>
                  <a:srgbClr val="FF0000"/>
                </a:solidFill>
              </a:rPr>
              <a:t>Viscous vehicles</a:t>
            </a:r>
          </a:p>
          <a:p>
            <a:pPr marL="411480" indent="-384048" eaLnBrk="1" fontAlgn="auto" hangingPunct="1">
              <a:spcAft>
                <a:spcPts val="0"/>
              </a:spcAft>
              <a:buFont typeface="Wingdings"/>
              <a:buChar char=""/>
              <a:defRPr/>
            </a:pPr>
            <a:r>
              <a:rPr lang="en-US" sz="2600" dirty="0" err="1" smtClean="0"/>
              <a:t>Glycerine</a:t>
            </a:r>
            <a:r>
              <a:rPr lang="en-US" sz="2600" dirty="0" smtClean="0"/>
              <a:t>, polyethylene glycol, </a:t>
            </a:r>
            <a:r>
              <a:rPr lang="en-US" sz="2600" dirty="0" err="1" smtClean="0"/>
              <a:t>propyleneglycol</a:t>
            </a:r>
            <a:r>
              <a:rPr lang="en-US" sz="2600" dirty="0" smtClean="0"/>
              <a:t>.</a:t>
            </a:r>
          </a:p>
          <a:p>
            <a:pPr marL="411480" indent="-384048" eaLnBrk="1" fontAlgn="auto" hangingPunct="1">
              <a:spcAft>
                <a:spcPts val="0"/>
              </a:spcAft>
              <a:buNone/>
              <a:defRPr/>
            </a:pPr>
            <a:r>
              <a:rPr lang="en-US" sz="2600" dirty="0" smtClean="0"/>
              <a:t>      (</a:t>
            </a:r>
            <a:r>
              <a:rPr lang="en-US" sz="2600" dirty="0" err="1" smtClean="0"/>
              <a:t>calen</a:t>
            </a:r>
            <a:r>
              <a:rPr lang="en-US" sz="2600" dirty="0" smtClean="0"/>
              <a:t>, </a:t>
            </a:r>
            <a:r>
              <a:rPr lang="en-US" sz="2600" dirty="0" err="1" smtClean="0"/>
              <a:t>calen+CMCP</a:t>
            </a:r>
            <a:r>
              <a:rPr lang="en-US" sz="2600" dirty="0" smtClean="0"/>
              <a:t>)</a:t>
            </a:r>
          </a:p>
          <a:p>
            <a:pPr marL="411480" indent="-384048" eaLnBrk="1" fontAlgn="auto" hangingPunct="1">
              <a:spcAft>
                <a:spcPts val="0"/>
              </a:spcAft>
              <a:buFont typeface="Wingdings"/>
              <a:buNone/>
              <a:defRPr/>
            </a:pPr>
            <a:r>
              <a:rPr lang="en-US" sz="2600" dirty="0" smtClean="0"/>
              <a:t> </a:t>
            </a:r>
          </a:p>
          <a:p>
            <a:pPr marL="411480" indent="-384048" eaLnBrk="1" fontAlgn="auto" hangingPunct="1">
              <a:spcAft>
                <a:spcPts val="0"/>
              </a:spcAft>
              <a:buFont typeface="Wingdings 2" pitchFamily="18" charset="2"/>
              <a:buNone/>
              <a:defRPr/>
            </a:pPr>
            <a:r>
              <a:rPr lang="en-US" b="1" dirty="0" smtClean="0">
                <a:solidFill>
                  <a:srgbClr val="FF0000"/>
                </a:solidFill>
              </a:rPr>
              <a:t>Oily vehicles</a:t>
            </a:r>
          </a:p>
          <a:p>
            <a:pPr marL="411480" indent="-384048" eaLnBrk="1" fontAlgn="auto" hangingPunct="1">
              <a:spcAft>
                <a:spcPts val="0"/>
              </a:spcAft>
              <a:buFont typeface="Wingdings"/>
              <a:buChar char=""/>
              <a:defRPr/>
            </a:pPr>
            <a:r>
              <a:rPr lang="en-US" sz="2600" dirty="0" smtClean="0"/>
              <a:t>Olive oil, fatty acids, camphorated </a:t>
            </a:r>
            <a:r>
              <a:rPr lang="en-US" sz="2600" dirty="0" err="1" smtClean="0"/>
              <a:t>parachlorophenol</a:t>
            </a:r>
            <a:r>
              <a:rPr lang="en-US" sz="2600" dirty="0" smtClean="0"/>
              <a:t>, </a:t>
            </a:r>
            <a:r>
              <a:rPr lang="en-US" sz="2600" dirty="0" err="1" smtClean="0"/>
              <a:t>metacresylaceytate</a:t>
            </a:r>
            <a:r>
              <a:rPr lang="en-US" sz="2600" dirty="0" smtClean="0"/>
              <a:t>, </a:t>
            </a:r>
            <a:r>
              <a:rPr lang="en-US" sz="2600" dirty="0" err="1" smtClean="0"/>
              <a:t>eugenol</a:t>
            </a:r>
            <a:r>
              <a:rPr lang="en-US" sz="2600" dirty="0" smtClean="0"/>
              <a:t>. </a:t>
            </a:r>
          </a:p>
          <a:p>
            <a:pPr marL="411480" indent="-384048" eaLnBrk="1" fontAlgn="auto" hangingPunct="1">
              <a:spcAft>
                <a:spcPts val="0"/>
              </a:spcAft>
              <a:buNone/>
              <a:defRPr/>
            </a:pPr>
            <a:r>
              <a:rPr lang="en-US" sz="2600" dirty="0" smtClean="0"/>
              <a:t>    (</a:t>
            </a:r>
            <a:r>
              <a:rPr lang="en-US" sz="2600" dirty="0" err="1" smtClean="0"/>
              <a:t>endoapex</a:t>
            </a:r>
            <a:r>
              <a:rPr lang="en-US" sz="2600" dirty="0" smtClean="0"/>
              <a:t>, </a:t>
            </a:r>
            <a:r>
              <a:rPr lang="en-US" sz="2600" dirty="0" err="1" smtClean="0"/>
              <a:t>vitapex</a:t>
            </a:r>
            <a:r>
              <a:rPr lang="en-US" sz="2600" dirty="0" smtClean="0"/>
              <a:t>)</a:t>
            </a:r>
          </a:p>
          <a:p>
            <a:pPr marL="411480" indent="-384048" eaLnBrk="1" fontAlgn="auto" hangingPunct="1">
              <a:spcAft>
                <a:spcPts val="0"/>
              </a:spcAft>
              <a:buFont typeface="Wingdings"/>
              <a:buChar char=""/>
              <a:defRPr/>
            </a:pPr>
            <a:endParaRPr lang="en-US" b="1" dirty="0"/>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b="1" dirty="0" smtClean="0"/>
              <a:t>CALCIUM HYDROXIDE POINTS</a:t>
            </a:r>
            <a:endParaRPr lang="en-US" sz="3600" b="1" dirty="0"/>
          </a:p>
        </p:txBody>
      </p:sp>
      <p:sp>
        <p:nvSpPr>
          <p:cNvPr id="3" name="Content Placeholder 2"/>
          <p:cNvSpPr>
            <a:spLocks noGrp="1"/>
          </p:cNvSpPr>
          <p:nvPr>
            <p:ph idx="1"/>
          </p:nvPr>
        </p:nvSpPr>
        <p:spPr>
          <a:xfrm>
            <a:off x="228600" y="1219200"/>
            <a:ext cx="8763000" cy="4906963"/>
          </a:xfrm>
        </p:spPr>
        <p:txBody>
          <a:bodyPr>
            <a:normAutofit/>
          </a:bodyPr>
          <a:lstStyle/>
          <a:p>
            <a:r>
              <a:rPr lang="en-US" sz="2400" dirty="0" smtClean="0"/>
              <a:t>Combine the efficacy of  Ca(OH)2  58% in a matrix of 42 % GP </a:t>
            </a:r>
          </a:p>
          <a:p>
            <a:r>
              <a:rPr lang="en-US" sz="2400" dirty="0" smtClean="0"/>
              <a:t>Available – 60 points each ISO size 15 to 140</a:t>
            </a:r>
          </a:p>
          <a:p>
            <a:r>
              <a:rPr lang="en-US" sz="2400" dirty="0" smtClean="0"/>
              <a:t>Moisture in the canal activates Ca(OH)2 &amp; pH in the rises to 12+ within minutes </a:t>
            </a:r>
          </a:p>
          <a:p>
            <a:r>
              <a:rPr lang="en-US" sz="2400" dirty="0" smtClean="0"/>
              <a:t>Used as intra canal dressing </a:t>
            </a:r>
          </a:p>
          <a:p>
            <a:endParaRPr lang="en-US" sz="2400" dirty="0"/>
          </a:p>
        </p:txBody>
      </p:sp>
      <p:pic>
        <p:nvPicPr>
          <p:cNvPr id="4" name="Picture 2"/>
          <p:cNvPicPr>
            <a:picLocks noChangeAspect="1" noChangeArrowheads="1"/>
          </p:cNvPicPr>
          <p:nvPr/>
        </p:nvPicPr>
        <p:blipFill>
          <a:blip r:embed="rId2"/>
          <a:srcRect l="6290" t="73197" r="67976" b="9606"/>
          <a:stretch>
            <a:fillRect/>
          </a:stretch>
        </p:blipFill>
        <p:spPr bwMode="auto">
          <a:xfrm>
            <a:off x="533400" y="3429000"/>
            <a:ext cx="48768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p:cNvPicPr>
            <a:picLocks noChangeAspect="1" noChangeArrowheads="1"/>
          </p:cNvPicPr>
          <p:nvPr/>
        </p:nvPicPr>
        <p:blipFill>
          <a:blip r:embed="rId3" cstate="print"/>
          <a:srcRect l="8084" t="37040" r="57437" b="46634"/>
          <a:stretch>
            <a:fillRect/>
          </a:stretch>
        </p:blipFill>
        <p:spPr bwMode="auto">
          <a:xfrm>
            <a:off x="5562600" y="3657600"/>
            <a:ext cx="2135981" cy="175260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609600"/>
          <a:ext cx="91440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715962"/>
          </a:xfrm>
        </p:spPr>
        <p:txBody>
          <a:bodyPr>
            <a:normAutofit/>
          </a:bodyPr>
          <a:lstStyle/>
          <a:p>
            <a:r>
              <a:rPr lang="en-US" sz="3200" b="1" dirty="0" smtClean="0"/>
              <a:t>Ca(OH)2 PLUS POINTS</a:t>
            </a:r>
            <a:r>
              <a:rPr lang="en-US" sz="4000" dirty="0" smtClean="0"/>
              <a:t> </a:t>
            </a:r>
            <a:endParaRPr lang="en-US" sz="4000" dirty="0"/>
          </a:p>
        </p:txBody>
      </p:sp>
      <p:pic>
        <p:nvPicPr>
          <p:cNvPr id="1026" name="Picture 2"/>
          <p:cNvPicPr>
            <a:picLocks noGrp="1" noChangeAspect="1" noChangeArrowheads="1"/>
          </p:cNvPicPr>
          <p:nvPr>
            <p:ph idx="1"/>
          </p:nvPr>
        </p:nvPicPr>
        <p:blipFill>
          <a:blip r:embed="rId2" cstate="print"/>
          <a:srcRect l="54369" t="11712" r="17237" b="73794"/>
          <a:stretch>
            <a:fillRect/>
          </a:stretch>
        </p:blipFill>
        <p:spPr bwMode="auto">
          <a:xfrm>
            <a:off x="7086600" y="76200"/>
            <a:ext cx="1981200" cy="1434662"/>
          </a:xfrm>
          <a:prstGeom prst="rect">
            <a:avLst/>
          </a:prstGeom>
          <a:noFill/>
          <a:ln w="9525">
            <a:noFill/>
            <a:miter lim="800000"/>
            <a:headEnd/>
            <a:tailEnd/>
          </a:ln>
          <a:effectLst/>
        </p:spPr>
      </p:pic>
      <p:graphicFrame>
        <p:nvGraphicFramePr>
          <p:cNvPr id="5" name="Diagram 4"/>
          <p:cNvGraphicFramePr/>
          <p:nvPr/>
        </p:nvGraphicFramePr>
        <p:xfrm>
          <a:off x="0" y="914400"/>
          <a:ext cx="9144000" cy="6016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a:bodyPr>
          <a:lstStyle/>
          <a:p>
            <a:r>
              <a:rPr lang="en-US" sz="3200" b="1" dirty="0" smtClean="0"/>
              <a:t>CHLORHEXIDINE GLUCONATE (CHX)</a:t>
            </a:r>
            <a:endParaRPr lang="en-US" sz="4000" b="1" dirty="0"/>
          </a:p>
        </p:txBody>
      </p:sp>
      <p:graphicFrame>
        <p:nvGraphicFramePr>
          <p:cNvPr id="4" name="Content Placeholder 3"/>
          <p:cNvGraphicFramePr>
            <a:graphicFrameLocks noGrp="1"/>
          </p:cNvGraphicFramePr>
          <p:nvPr>
            <p:ph idx="1"/>
          </p:nvPr>
        </p:nvGraphicFramePr>
        <p:xfrm>
          <a:off x="0" y="990600"/>
          <a:ext cx="91440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600" b="1" dirty="0" smtClean="0"/>
              <a:t>ACTIVE POINTS </a:t>
            </a:r>
            <a:endParaRPr lang="en-US" sz="3600" b="1" dirty="0"/>
          </a:p>
        </p:txBody>
      </p:sp>
      <p:graphicFrame>
        <p:nvGraphicFramePr>
          <p:cNvPr id="4" name="Content Placeholder 3"/>
          <p:cNvGraphicFramePr>
            <a:graphicFrameLocks noGrp="1"/>
          </p:cNvGraphicFramePr>
          <p:nvPr>
            <p:ph idx="1"/>
          </p:nvPr>
        </p:nvGraphicFramePr>
        <p:xfrm>
          <a:off x="0" y="1600200"/>
          <a:ext cx="91440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9092"/>
            <a:ext cx="8772556" cy="695308"/>
          </a:xfrm>
          <a:noFill/>
        </p:spPr>
        <p:txBody>
          <a:bodyPr>
            <a:normAutofit/>
          </a:bodyPr>
          <a:lstStyle/>
          <a:p>
            <a:pPr eaLnBrk="1" fontAlgn="auto" hangingPunct="1">
              <a:spcAft>
                <a:spcPts val="0"/>
              </a:spcAft>
              <a:defRPr/>
            </a:pPr>
            <a:r>
              <a:rPr lang="en-US" sz="2800" b="1" dirty="0" smtClean="0"/>
              <a:t>ANTIBIOTIC PASTES</a:t>
            </a:r>
            <a:endParaRPr lang="en-US" sz="2800" b="1" dirty="0"/>
          </a:p>
        </p:txBody>
      </p:sp>
      <p:sp>
        <p:nvSpPr>
          <p:cNvPr id="3" name="Content Placeholder 2"/>
          <p:cNvSpPr>
            <a:spLocks noGrp="1"/>
          </p:cNvSpPr>
          <p:nvPr>
            <p:ph idx="1"/>
          </p:nvPr>
        </p:nvSpPr>
        <p:spPr>
          <a:xfrm>
            <a:off x="457200" y="1600200"/>
            <a:ext cx="7772400" cy="4953000"/>
          </a:xfrm>
        </p:spPr>
        <p:txBody>
          <a:bodyPr>
            <a:normAutofit/>
          </a:bodyPr>
          <a:lstStyle/>
          <a:p>
            <a:pPr marL="541782" indent="-514350" eaLnBrk="1" fontAlgn="auto" hangingPunct="1">
              <a:spcAft>
                <a:spcPts val="0"/>
              </a:spcAft>
              <a:buFont typeface="Wingdings"/>
              <a:buAutoNum type="arabicPeriod"/>
              <a:defRPr/>
            </a:pPr>
            <a:endParaRPr lang="en-US" dirty="0" smtClean="0"/>
          </a:p>
          <a:p>
            <a:pPr marL="411480" indent="-384048" eaLnBrk="1" fontAlgn="auto" hangingPunct="1">
              <a:spcAft>
                <a:spcPts val="0"/>
              </a:spcAft>
              <a:buFont typeface="Wingdings"/>
              <a:buChar char=""/>
              <a:defRPr/>
            </a:pPr>
            <a:endParaRPr lang="en-US" dirty="0" smtClean="0"/>
          </a:p>
          <a:p>
            <a:pPr marL="411480" indent="-384048" eaLnBrk="1" fontAlgn="auto" hangingPunct="1">
              <a:spcAft>
                <a:spcPts val="0"/>
              </a:spcAft>
              <a:buFont typeface="Wingdings"/>
              <a:buChar char=""/>
              <a:defRPr/>
            </a:pPr>
            <a:endParaRPr lang="en-US" dirty="0"/>
          </a:p>
        </p:txBody>
      </p:sp>
      <p:graphicFrame>
        <p:nvGraphicFramePr>
          <p:cNvPr id="4" name="Diagram 3"/>
          <p:cNvGraphicFramePr/>
          <p:nvPr>
            <p:extLst>
              <p:ext uri="{D42A27DB-BD31-4B8C-83A1-F6EECF244321}">
                <p14:modId xmlns:p14="http://schemas.microsoft.com/office/powerpoint/2010/main" xmlns="" val="2544006618"/>
              </p:ext>
            </p:extLst>
          </p:nvPr>
        </p:nvGraphicFramePr>
        <p:xfrm>
          <a:off x="0" y="838200"/>
          <a:ext cx="88392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600200" y="838200"/>
            <a:ext cx="3505200" cy="461665"/>
          </a:xfrm>
          <a:prstGeom prst="rect">
            <a:avLst/>
          </a:prstGeom>
          <a:noFill/>
        </p:spPr>
        <p:txBody>
          <a:bodyPr wrap="square" rtlCol="0">
            <a:spAutoFit/>
          </a:bodyPr>
          <a:lstStyle/>
          <a:p>
            <a:pPr algn="ctr"/>
            <a:r>
              <a:rPr lang="en-US" sz="2400" b="1" dirty="0" smtClean="0">
                <a:solidFill>
                  <a:srgbClr val="FF0000"/>
                </a:solidFill>
              </a:rPr>
              <a:t>INDICATIONS </a:t>
            </a:r>
            <a:endParaRPr lang="en-US" sz="2400"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079480"/>
            <a:ext cx="8991600" cy="3416320"/>
          </a:xfrm>
          <a:prstGeom prst="rect">
            <a:avLst/>
          </a:prstGeom>
        </p:spPr>
        <p:txBody>
          <a:bodyPr wrap="square">
            <a:spAutoFit/>
          </a:bodyPr>
          <a:lstStyle/>
          <a:p>
            <a:r>
              <a:rPr lang="en-IN" sz="2400" dirty="0" smtClean="0"/>
              <a:t>Combination of </a:t>
            </a:r>
            <a:r>
              <a:rPr lang="en-IN" sz="2400" dirty="0" smtClean="0">
                <a:solidFill>
                  <a:srgbClr val="FF0000"/>
                </a:solidFill>
              </a:rPr>
              <a:t>three</a:t>
            </a:r>
            <a:r>
              <a:rPr lang="en-IN" sz="2400" dirty="0" smtClean="0"/>
              <a:t> antibiotics  -  </a:t>
            </a:r>
            <a:r>
              <a:rPr lang="en-IN" sz="2400" dirty="0" err="1" smtClean="0">
                <a:solidFill>
                  <a:srgbClr val="FF0000"/>
                </a:solidFill>
              </a:rPr>
              <a:t>minocycline</a:t>
            </a:r>
            <a:r>
              <a:rPr lang="en-IN" sz="2400" dirty="0" smtClean="0">
                <a:solidFill>
                  <a:srgbClr val="FF0000"/>
                </a:solidFill>
              </a:rPr>
              <a:t> (</a:t>
            </a:r>
            <a:r>
              <a:rPr lang="en-IN" sz="2400" dirty="0" smtClean="0"/>
              <a:t>100mg</a:t>
            </a:r>
            <a:r>
              <a:rPr lang="en-IN" sz="2400" dirty="0" smtClean="0">
                <a:solidFill>
                  <a:srgbClr val="FF0000"/>
                </a:solidFill>
              </a:rPr>
              <a:t>), ciprofloxacin (</a:t>
            </a:r>
            <a:r>
              <a:rPr lang="en-IN" sz="2400" dirty="0" smtClean="0"/>
              <a:t>200mg</a:t>
            </a:r>
            <a:r>
              <a:rPr lang="en-IN" sz="2400" dirty="0" smtClean="0">
                <a:solidFill>
                  <a:srgbClr val="FF0000"/>
                </a:solidFill>
              </a:rPr>
              <a:t>), </a:t>
            </a:r>
            <a:r>
              <a:rPr lang="en-IN" sz="2400" dirty="0" err="1" smtClean="0">
                <a:solidFill>
                  <a:srgbClr val="FF0000"/>
                </a:solidFill>
              </a:rPr>
              <a:t>metronidazole</a:t>
            </a:r>
            <a:r>
              <a:rPr lang="en-IN" sz="2400" dirty="0" smtClean="0">
                <a:solidFill>
                  <a:srgbClr val="FF0000"/>
                </a:solidFill>
              </a:rPr>
              <a:t> (</a:t>
            </a:r>
            <a:r>
              <a:rPr lang="en-IN" sz="2400" dirty="0" smtClean="0"/>
              <a:t>500mg</a:t>
            </a:r>
            <a:r>
              <a:rPr lang="en-IN" sz="2400" dirty="0" smtClean="0">
                <a:solidFill>
                  <a:srgbClr val="FF0000"/>
                </a:solidFill>
              </a:rPr>
              <a:t>).</a:t>
            </a:r>
          </a:p>
          <a:p>
            <a:endParaRPr lang="en-IN" sz="2400" dirty="0" smtClean="0"/>
          </a:p>
          <a:p>
            <a:r>
              <a:rPr lang="en-IN" sz="2400" dirty="0" smtClean="0"/>
              <a:t>Triple antibiotic powder, - mixed with </a:t>
            </a:r>
            <a:r>
              <a:rPr lang="en-IN" sz="2400" dirty="0" smtClean="0">
                <a:solidFill>
                  <a:srgbClr val="FF0000"/>
                </a:solidFill>
              </a:rPr>
              <a:t>normal saline  </a:t>
            </a:r>
            <a:r>
              <a:rPr lang="en-IN" sz="2400" dirty="0" smtClean="0"/>
              <a:t>/</a:t>
            </a:r>
            <a:r>
              <a:rPr lang="en-IN" sz="2400" dirty="0" smtClean="0">
                <a:solidFill>
                  <a:srgbClr val="FF0000"/>
                </a:solidFill>
              </a:rPr>
              <a:t> </a:t>
            </a:r>
            <a:r>
              <a:rPr lang="en-IN" sz="2400" dirty="0" smtClean="0"/>
              <a:t> </a:t>
            </a:r>
            <a:r>
              <a:rPr lang="en-IN" sz="2400" dirty="0" smtClean="0">
                <a:solidFill>
                  <a:srgbClr val="FF0000"/>
                </a:solidFill>
              </a:rPr>
              <a:t>2% </a:t>
            </a:r>
            <a:r>
              <a:rPr lang="en-IN" sz="2400" dirty="0" err="1" smtClean="0">
                <a:solidFill>
                  <a:srgbClr val="FF0000"/>
                </a:solidFill>
              </a:rPr>
              <a:t>chlorhexidine</a:t>
            </a:r>
            <a:r>
              <a:rPr lang="en-IN" sz="2400" dirty="0" smtClean="0"/>
              <a:t>, </a:t>
            </a:r>
          </a:p>
          <a:p>
            <a:endParaRPr lang="en-IN" sz="2400" dirty="0" smtClean="0"/>
          </a:p>
          <a:p>
            <a:r>
              <a:rPr lang="en-IN" sz="2400" b="1" dirty="0" smtClean="0">
                <a:solidFill>
                  <a:srgbClr val="FF0000"/>
                </a:solidFill>
              </a:rPr>
              <a:t>Concentrations used</a:t>
            </a:r>
            <a:r>
              <a:rPr lang="en-IN" sz="2400" dirty="0" smtClean="0">
                <a:solidFill>
                  <a:srgbClr val="FF0000"/>
                </a:solidFill>
              </a:rPr>
              <a:t>:</a:t>
            </a:r>
          </a:p>
          <a:p>
            <a:r>
              <a:rPr lang="en-IN" sz="2400" dirty="0" smtClean="0"/>
              <a:t>1:1:1 - Hoshino et al ,1996 </a:t>
            </a:r>
          </a:p>
          <a:p>
            <a:r>
              <a:rPr lang="en-IN" sz="2400" dirty="0" smtClean="0"/>
              <a:t>1:3:3- </a:t>
            </a:r>
            <a:r>
              <a:rPr lang="en-IN" sz="2400" dirty="0" err="1" smtClean="0"/>
              <a:t>Takushige</a:t>
            </a:r>
            <a:r>
              <a:rPr lang="en-IN" sz="2400" dirty="0" smtClean="0"/>
              <a:t> T et al, 2004</a:t>
            </a:r>
          </a:p>
        </p:txBody>
      </p:sp>
      <p:sp>
        <p:nvSpPr>
          <p:cNvPr id="216066" name="AutoShape 2" descr="Results showed that in all cases, clinical symptoms&#10;such as gingival swelling, sinus tracts, induced dull&#10;pain, spontane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216068" name="AutoShape 4" descr="Results showed that in all cases, clinical symptoms&#10;such as gingival swelling, sinus tracts, induced dull&#10;pain, spontane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7" name="Rectangle 6"/>
          <p:cNvSpPr/>
          <p:nvPr/>
        </p:nvSpPr>
        <p:spPr>
          <a:xfrm>
            <a:off x="2643174" y="282714"/>
            <a:ext cx="4841197" cy="707886"/>
          </a:xfrm>
          <a:prstGeom prst="rect">
            <a:avLst/>
          </a:prstGeom>
          <a:noFill/>
        </p:spPr>
        <p:txBody>
          <a:bodyPr wrap="none" lIns="91440" tIns="45720" rIns="91440" bIns="45720">
            <a:spAutoFit/>
          </a:bodyPr>
          <a:lstStyle/>
          <a:p>
            <a:pPr algn="ctr"/>
            <a:r>
              <a:rPr lang="en-IN" sz="4000" b="1" cap="none" spc="0" dirty="0" smtClean="0">
                <a:ln w="1905"/>
                <a:effectLst>
                  <a:innerShdw blurRad="69850" dist="43180" dir="5400000">
                    <a:srgbClr val="000000">
                      <a:alpha val="65000"/>
                    </a:srgbClr>
                  </a:innerShdw>
                </a:effectLst>
              </a:rPr>
              <a:t>Triple Antibiotic Paste</a:t>
            </a:r>
            <a:endParaRPr lang="en-IN" sz="4000" b="1" cap="none" spc="0" dirty="0">
              <a:ln w="1905"/>
              <a:effectLst>
                <a:innerShdw blurRad="69850" dist="43180" dir="5400000">
                  <a:srgbClr val="000000">
                    <a:alpha val="65000"/>
                  </a:srgbClr>
                </a:innerShdw>
              </a:effectLst>
            </a:endParaRPr>
          </a:p>
        </p:txBody>
      </p:sp>
      <p:pic>
        <p:nvPicPr>
          <p:cNvPr id="46082" name="Picture 2" descr="Image result for triple antibiotic paste"/>
          <p:cNvPicPr>
            <a:picLocks noChangeAspect="1" noChangeArrowheads="1"/>
          </p:cNvPicPr>
          <p:nvPr/>
        </p:nvPicPr>
        <p:blipFill>
          <a:blip r:embed="rId3"/>
          <a:srcRect l="2781" t="6356" r="6365" b="41207"/>
          <a:stretch>
            <a:fillRect/>
          </a:stretch>
        </p:blipFill>
        <p:spPr bwMode="auto">
          <a:xfrm>
            <a:off x="2209800" y="4648200"/>
            <a:ext cx="5934100" cy="18288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5" dur="500"/>
                                        <p:tgtEl>
                                          <p:spTgt spid="3">
                                            <p:txEl>
                                              <p:pRg st="4" end="4"/>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8" dur="500"/>
                                        <p:tgtEl>
                                          <p:spTgt spid="3">
                                            <p:txEl>
                                              <p:pRg st="5" end="5"/>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6" dur="500"/>
                                        <p:tgtEl>
                                          <p:spTgt spid="3">
                                            <p:txEl>
                                              <p:pRg st="0" end="0"/>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5" dur="500"/>
                                        <p:tgtEl>
                                          <p:spTgt spid="3">
                                            <p:txEl>
                                              <p:pRg st="5" end="5"/>
                                            </p:txEl>
                                          </p:spTgt>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228600" y="533400"/>
          <a:ext cx="73152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579" name="Text Box 3"/>
          <p:cNvSpPr txBox="1">
            <a:spLocks noChangeArrowheads="1"/>
          </p:cNvSpPr>
          <p:nvPr/>
        </p:nvSpPr>
        <p:spPr bwMode="auto">
          <a:xfrm>
            <a:off x="0" y="76200"/>
            <a:ext cx="8839200" cy="579438"/>
          </a:xfrm>
          <a:prstGeom prst="rect">
            <a:avLst/>
          </a:prstGeom>
          <a:noFill/>
          <a:ln w="9525">
            <a:noFill/>
            <a:miter lim="800000"/>
            <a:headEnd/>
            <a:tailEnd/>
          </a:ln>
          <a:effectLst/>
        </p:spPr>
        <p:txBody>
          <a:bodyPr wrap="square">
            <a:spAutoFit/>
          </a:bodyPr>
          <a:lstStyle/>
          <a:p>
            <a:pPr algn="ctr">
              <a:spcBef>
                <a:spcPct val="50000"/>
              </a:spcBef>
            </a:pPr>
            <a:r>
              <a:rPr lang="en-US" sz="3200" b="1" dirty="0"/>
              <a:t>FORMOCRESOL </a:t>
            </a:r>
            <a:endParaRPr lang="en-US" sz="2800" b="1" dirty="0"/>
          </a:p>
        </p:txBody>
      </p:sp>
      <p:pic>
        <p:nvPicPr>
          <p:cNvPr id="6" name="Picture 2"/>
          <p:cNvPicPr>
            <a:picLocks noChangeAspect="1" noChangeArrowheads="1"/>
          </p:cNvPicPr>
          <p:nvPr/>
        </p:nvPicPr>
        <p:blipFill>
          <a:blip r:embed="rId6" cstate="print"/>
          <a:srcRect l="31278" t="60611" r="53744" b="15819"/>
          <a:stretch>
            <a:fillRect/>
          </a:stretch>
        </p:blipFill>
        <p:spPr bwMode="auto">
          <a:xfrm>
            <a:off x="7543800" y="2362200"/>
            <a:ext cx="1219200" cy="2438400"/>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pPr algn="l"/>
            <a:r>
              <a:rPr lang="en-US" sz="2800" b="1" dirty="0" smtClean="0"/>
              <a:t>TECHNIQUES OF PLACEMENT </a:t>
            </a:r>
            <a:endParaRPr lang="en-US" sz="2800" b="1" dirty="0"/>
          </a:p>
        </p:txBody>
      </p:sp>
      <p:graphicFrame>
        <p:nvGraphicFramePr>
          <p:cNvPr id="6" name="Content Placeholder 5"/>
          <p:cNvGraphicFramePr>
            <a:graphicFrameLocks noGrp="1"/>
          </p:cNvGraphicFramePr>
          <p:nvPr>
            <p:ph idx="1"/>
          </p:nvPr>
        </p:nvGraphicFramePr>
        <p:xfrm>
          <a:off x="0" y="914400"/>
          <a:ext cx="9144000" cy="3581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6"/>
          <a:srcRect l="31278" t="60611" r="53744" b="15819"/>
          <a:stretch>
            <a:fillRect/>
          </a:stretch>
        </p:blipFill>
        <p:spPr bwMode="auto">
          <a:xfrm>
            <a:off x="5257800" y="4876800"/>
            <a:ext cx="1752600" cy="1646382"/>
          </a:xfrm>
          <a:prstGeom prst="rect">
            <a:avLst/>
          </a:prstGeom>
          <a:noFill/>
          <a:ln w="9525">
            <a:noFill/>
            <a:miter lim="800000"/>
            <a:headEnd/>
            <a:tailEnd/>
          </a:ln>
          <a:effectLst/>
        </p:spPr>
      </p:pic>
      <p:pic>
        <p:nvPicPr>
          <p:cNvPr id="5" name="Picture 4"/>
          <p:cNvPicPr>
            <a:picLocks noChangeAspect="1" noChangeArrowheads="1"/>
          </p:cNvPicPr>
          <p:nvPr/>
        </p:nvPicPr>
        <p:blipFill>
          <a:blip r:embed="rId7"/>
          <a:srcRect l="2777" t="3966" r="7018" b="15405"/>
          <a:stretch>
            <a:fillRect/>
          </a:stretch>
        </p:blipFill>
        <p:spPr bwMode="auto">
          <a:xfrm>
            <a:off x="2057400" y="4815016"/>
            <a:ext cx="2590800" cy="1890584"/>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6172200" cy="4873625"/>
          </a:xfrm>
        </p:spPr>
        <p:txBody>
          <a:bodyPr/>
          <a:lstStyle/>
          <a:p>
            <a:pPr eaLnBrk="1" hangingPunct="1"/>
            <a:r>
              <a:rPr lang="en-US" sz="2400" b="1" dirty="0" err="1" smtClean="0">
                <a:solidFill>
                  <a:srgbClr val="FF0000"/>
                </a:solidFill>
                <a:cs typeface="Arial" charset="0"/>
              </a:rPr>
              <a:t>Lentulo</a:t>
            </a:r>
            <a:r>
              <a:rPr lang="en-US" sz="2400" b="1" dirty="0" smtClean="0">
                <a:solidFill>
                  <a:srgbClr val="FF0000"/>
                </a:solidFill>
                <a:cs typeface="Arial" charset="0"/>
              </a:rPr>
              <a:t> spiral</a:t>
            </a:r>
            <a:r>
              <a:rPr lang="en-US" sz="2400" b="1" i="1" dirty="0" smtClean="0">
                <a:solidFill>
                  <a:srgbClr val="FF0000"/>
                </a:solidFill>
                <a:cs typeface="Arial" charset="0"/>
              </a:rPr>
              <a:t> </a:t>
            </a:r>
          </a:p>
          <a:p>
            <a:pPr eaLnBrk="1" hangingPunct="1">
              <a:buFont typeface="Wingdings" pitchFamily="2" charset="2"/>
              <a:buNone/>
            </a:pPr>
            <a:r>
              <a:rPr lang="en-US" sz="2400" i="1" dirty="0" smtClean="0">
                <a:cs typeface="Arial" charset="0"/>
              </a:rPr>
              <a:t>        </a:t>
            </a:r>
          </a:p>
          <a:p>
            <a:pPr eaLnBrk="1" hangingPunct="1"/>
            <a:endParaRPr lang="en-US" sz="2400" i="1" dirty="0" smtClean="0">
              <a:cs typeface="Arial" charset="0"/>
            </a:endParaRPr>
          </a:p>
          <a:p>
            <a:pPr eaLnBrk="1" hangingPunct="1"/>
            <a:endParaRPr lang="en-US" sz="2400" dirty="0" smtClean="0">
              <a:cs typeface="Times New Roman" charset="0"/>
            </a:endParaRPr>
          </a:p>
          <a:p>
            <a:pPr eaLnBrk="1" hangingPunct="1"/>
            <a:r>
              <a:rPr lang="en-US" sz="2400" b="1" dirty="0" smtClean="0">
                <a:solidFill>
                  <a:srgbClr val="FF0000"/>
                </a:solidFill>
                <a:cs typeface="Arial" charset="0"/>
              </a:rPr>
              <a:t>Paper point</a:t>
            </a:r>
          </a:p>
          <a:p>
            <a:pPr eaLnBrk="1" hangingPunct="1">
              <a:buFont typeface="Wingdings" pitchFamily="2" charset="2"/>
              <a:buNone/>
            </a:pPr>
            <a:r>
              <a:rPr lang="en-US" sz="2400" i="1" dirty="0" smtClean="0">
                <a:cs typeface="Arial" charset="0"/>
              </a:rPr>
              <a:t>    </a:t>
            </a:r>
            <a:endParaRPr lang="en-US" sz="2400" i="1" dirty="0" smtClean="0">
              <a:cs typeface="Times New Roman" charset="0"/>
            </a:endParaRPr>
          </a:p>
          <a:p>
            <a:pPr eaLnBrk="1" hangingPunct="1"/>
            <a:endParaRPr lang="en-US" sz="2400" dirty="0" smtClean="0">
              <a:cs typeface="Times New Roman" charset="0"/>
            </a:endParaRPr>
          </a:p>
          <a:p>
            <a:pPr eaLnBrk="1" hangingPunct="1"/>
            <a:endParaRPr lang="en-US" sz="2400" dirty="0" smtClean="0">
              <a:cs typeface="Times New Roman" charset="0"/>
            </a:endParaRPr>
          </a:p>
          <a:p>
            <a:pPr eaLnBrk="1" hangingPunct="1"/>
            <a:r>
              <a:rPr lang="en-US" sz="2400" b="1" dirty="0" smtClean="0">
                <a:solidFill>
                  <a:srgbClr val="FF0000"/>
                </a:solidFill>
                <a:cs typeface="Arial" charset="0"/>
              </a:rPr>
              <a:t>Hand reamer</a:t>
            </a:r>
          </a:p>
        </p:txBody>
      </p:sp>
      <p:pic>
        <p:nvPicPr>
          <p:cNvPr id="5" name="Picture 4" descr="4811738f10th.jpg"/>
          <p:cNvPicPr>
            <a:picLocks noChangeAspect="1"/>
          </p:cNvPicPr>
          <p:nvPr/>
        </p:nvPicPr>
        <p:blipFill>
          <a:blip r:embed="rId3"/>
          <a:stretch>
            <a:fillRect/>
          </a:stretch>
        </p:blipFill>
        <p:spPr>
          <a:xfrm>
            <a:off x="6019800" y="5257800"/>
            <a:ext cx="2819400" cy="901700"/>
          </a:xfrm>
          <a:prstGeom prst="ellipse">
            <a:avLst/>
          </a:prstGeom>
        </p:spPr>
      </p:pic>
      <p:pic>
        <p:nvPicPr>
          <p:cNvPr id="6" name="Picture 5" descr="115-18.jpg"/>
          <p:cNvPicPr>
            <a:picLocks noChangeAspect="1"/>
          </p:cNvPicPr>
          <p:nvPr/>
        </p:nvPicPr>
        <p:blipFill>
          <a:blip r:embed="rId4"/>
          <a:stretch>
            <a:fillRect/>
          </a:stretch>
        </p:blipFill>
        <p:spPr>
          <a:xfrm>
            <a:off x="6019800" y="2895600"/>
            <a:ext cx="2743200" cy="1536700"/>
          </a:xfrm>
          <a:prstGeom prst="ellipse">
            <a:avLst/>
          </a:prstGeom>
        </p:spPr>
      </p:pic>
      <p:pic>
        <p:nvPicPr>
          <p:cNvPr id="38917" name="Picture 6" descr="fig0511.jpg"/>
          <p:cNvPicPr>
            <a:picLocks noChangeAspect="1"/>
          </p:cNvPicPr>
          <p:nvPr/>
        </p:nvPicPr>
        <p:blipFill>
          <a:blip r:embed="rId5"/>
          <a:srcRect/>
          <a:stretch>
            <a:fillRect/>
          </a:stretch>
        </p:blipFill>
        <p:spPr bwMode="auto">
          <a:xfrm>
            <a:off x="5867400" y="990600"/>
            <a:ext cx="3276600" cy="990600"/>
          </a:xfrm>
          <a:prstGeom prst="rect">
            <a:avLst/>
          </a:prstGeom>
          <a:noFill/>
          <a:ln w="9525">
            <a:noFill/>
            <a:miter lim="800000"/>
            <a:headEnd/>
            <a:tailEnd/>
          </a:ln>
        </p:spPr>
      </p:pic>
      <p:sp>
        <p:nvSpPr>
          <p:cNvPr id="7" name="Rectangle 6"/>
          <p:cNvSpPr/>
          <p:nvPr/>
        </p:nvSpPr>
        <p:spPr>
          <a:xfrm>
            <a:off x="533400" y="381001"/>
            <a:ext cx="7924800" cy="461665"/>
          </a:xfrm>
          <a:prstGeom prst="rect">
            <a:avLst/>
          </a:prstGeom>
        </p:spPr>
        <p:txBody>
          <a:bodyPr wrap="square">
            <a:spAutoFit/>
          </a:bodyPr>
          <a:lstStyle/>
          <a:p>
            <a:r>
              <a:rPr lang="en-US" sz="2400" b="1" dirty="0" smtClean="0"/>
              <a:t>METHOD OF PLACEMENT OF INTRACANAL MEDICAMENT </a:t>
            </a:r>
            <a:endParaRPr lang="en-US" sz="24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1"/>
            <a:ext cx="6400800" cy="3581399"/>
          </a:xfrm>
        </p:spPr>
        <p:txBody>
          <a:bodyPr/>
          <a:lstStyle/>
          <a:p>
            <a:pPr eaLnBrk="1" hangingPunct="1"/>
            <a:r>
              <a:rPr lang="en-US" sz="2400" dirty="0" smtClean="0">
                <a:solidFill>
                  <a:schemeClr val="bg1"/>
                </a:solidFill>
                <a:cs typeface="Arial" charset="0"/>
              </a:rPr>
              <a:t> </a:t>
            </a:r>
            <a:r>
              <a:rPr lang="en-US" sz="2400" dirty="0" smtClean="0">
                <a:solidFill>
                  <a:srgbClr val="FF0000"/>
                </a:solidFill>
                <a:cs typeface="Arial" charset="0"/>
              </a:rPr>
              <a:t>Cotton pellet </a:t>
            </a:r>
            <a:r>
              <a:rPr lang="en-US" sz="2400" dirty="0" smtClean="0">
                <a:cs typeface="Arial" charset="0"/>
              </a:rPr>
              <a:t>– placing in pulp chamber </a:t>
            </a:r>
          </a:p>
          <a:p>
            <a:pPr eaLnBrk="1" hangingPunct="1"/>
            <a:endParaRPr lang="en-US" sz="2400" dirty="0" smtClean="0">
              <a:cs typeface="Arial" charset="0"/>
            </a:endParaRPr>
          </a:p>
          <a:p>
            <a:pPr eaLnBrk="1" hangingPunct="1"/>
            <a:endParaRPr lang="en-US" sz="2400" dirty="0" smtClean="0">
              <a:solidFill>
                <a:schemeClr val="bg1"/>
              </a:solidFill>
              <a:cs typeface="Arial" charset="0"/>
            </a:endParaRPr>
          </a:p>
          <a:p>
            <a:pPr eaLnBrk="1" hangingPunct="1">
              <a:buFont typeface="Wingdings" pitchFamily="2" charset="2"/>
              <a:buNone/>
            </a:pPr>
            <a:endParaRPr lang="en-US" sz="2400" dirty="0" smtClean="0">
              <a:solidFill>
                <a:schemeClr val="bg1"/>
              </a:solidFill>
              <a:cs typeface="Arial" charset="0"/>
            </a:endParaRPr>
          </a:p>
          <a:p>
            <a:pPr eaLnBrk="1" hangingPunct="1">
              <a:buNone/>
            </a:pPr>
            <a:r>
              <a:rPr lang="en-US" sz="2400" dirty="0" smtClean="0">
                <a:cs typeface="Arial" charset="0"/>
              </a:rPr>
              <a:t>Injection with a </a:t>
            </a:r>
            <a:r>
              <a:rPr lang="en-US" sz="2400" dirty="0" smtClean="0">
                <a:solidFill>
                  <a:srgbClr val="FF0000"/>
                </a:solidFill>
                <a:cs typeface="Arial" charset="0"/>
              </a:rPr>
              <a:t>syringe</a:t>
            </a:r>
            <a:r>
              <a:rPr lang="en-US" sz="2400" dirty="0" smtClean="0">
                <a:cs typeface="Arial" charset="0"/>
              </a:rPr>
              <a:t> (</a:t>
            </a:r>
            <a:r>
              <a:rPr lang="en-US" sz="2400" dirty="0" smtClean="0">
                <a:solidFill>
                  <a:srgbClr val="FF0000"/>
                </a:solidFill>
                <a:cs typeface="Arial" charset="0"/>
              </a:rPr>
              <a:t>30 gauge </a:t>
            </a:r>
            <a:r>
              <a:rPr lang="en-US" sz="2400" dirty="0" smtClean="0">
                <a:cs typeface="Arial" charset="0"/>
              </a:rPr>
              <a:t>needle) followed by compaction with </a:t>
            </a:r>
            <a:r>
              <a:rPr lang="en-US" sz="2400" dirty="0" err="1" smtClean="0">
                <a:cs typeface="Arial" charset="0"/>
              </a:rPr>
              <a:t>plugger</a:t>
            </a:r>
            <a:r>
              <a:rPr lang="en-US" sz="2400" dirty="0" smtClean="0">
                <a:cs typeface="Arial" charset="0"/>
              </a:rPr>
              <a:t>,</a:t>
            </a:r>
            <a:r>
              <a:rPr lang="en-US" sz="2400" i="1" dirty="0" smtClean="0">
                <a:cs typeface="Arial" charset="0"/>
              </a:rPr>
              <a:t> </a:t>
            </a:r>
          </a:p>
          <a:p>
            <a:pPr eaLnBrk="1" hangingPunct="1">
              <a:buFont typeface="Wingdings" pitchFamily="2" charset="2"/>
              <a:buNone/>
            </a:pPr>
            <a:endParaRPr lang="en-US" sz="2400" i="1" dirty="0" smtClean="0">
              <a:cs typeface="Times New Roman" charset="0"/>
            </a:endParaRPr>
          </a:p>
          <a:p>
            <a:pPr eaLnBrk="1" hangingPunct="1">
              <a:buFont typeface="Wingdings" pitchFamily="2" charset="2"/>
              <a:buNone/>
            </a:pPr>
            <a:endParaRPr lang="en-US" sz="2400" i="1" dirty="0" smtClean="0">
              <a:solidFill>
                <a:schemeClr val="bg1"/>
              </a:solidFill>
              <a:cs typeface="Times New Roman" charset="0"/>
            </a:endParaRPr>
          </a:p>
          <a:p>
            <a:pPr eaLnBrk="1" hangingPunct="1">
              <a:buFont typeface="Wingdings" pitchFamily="2" charset="2"/>
              <a:buNone/>
            </a:pPr>
            <a:endParaRPr lang="en-US" sz="2400" i="1" dirty="0" smtClean="0">
              <a:solidFill>
                <a:schemeClr val="bg1"/>
              </a:solidFill>
              <a:cs typeface="Times New Roman" charset="0"/>
            </a:endParaRPr>
          </a:p>
        </p:txBody>
      </p:sp>
      <p:pic>
        <p:nvPicPr>
          <p:cNvPr id="39939" name="Picture 3" descr="Cotton_Ball(Cylindrical)___Cotton_Pellet_.jpg"/>
          <p:cNvPicPr>
            <a:picLocks noChangeAspect="1"/>
          </p:cNvPicPr>
          <p:nvPr/>
        </p:nvPicPr>
        <p:blipFill>
          <a:blip r:embed="rId2"/>
          <a:srcRect l="9091" t="5345" r="9091" b="9131"/>
          <a:stretch>
            <a:fillRect/>
          </a:stretch>
        </p:blipFill>
        <p:spPr bwMode="auto">
          <a:xfrm>
            <a:off x="7010400" y="533400"/>
            <a:ext cx="1524000" cy="1371600"/>
          </a:xfrm>
          <a:prstGeom prst="rect">
            <a:avLst/>
          </a:prstGeom>
          <a:noFill/>
          <a:ln w="9525">
            <a:noFill/>
            <a:miter lim="800000"/>
            <a:headEnd/>
            <a:tailEnd/>
          </a:ln>
        </p:spPr>
      </p:pic>
      <p:pic>
        <p:nvPicPr>
          <p:cNvPr id="39941" name="Picture 9"/>
          <p:cNvPicPr>
            <a:picLocks noChangeAspect="1" noChangeArrowheads="1"/>
          </p:cNvPicPr>
          <p:nvPr/>
        </p:nvPicPr>
        <p:blipFill>
          <a:blip r:embed="rId3"/>
          <a:srcRect/>
          <a:stretch>
            <a:fillRect/>
          </a:stretch>
        </p:blipFill>
        <p:spPr bwMode="auto">
          <a:xfrm>
            <a:off x="6477000" y="2057400"/>
            <a:ext cx="2317645" cy="1295400"/>
          </a:xfrm>
          <a:prstGeom prst="rect">
            <a:avLst/>
          </a:prstGeom>
          <a:noFill/>
          <a:ln w="12700">
            <a:noFill/>
            <a:miter lim="800000"/>
            <a:headEnd type="none" w="sm" len="sm"/>
            <a:tailEnd type="none" w="sm" len="sm"/>
          </a:ln>
        </p:spPr>
      </p:pic>
      <p:pic>
        <p:nvPicPr>
          <p:cNvPr id="7" name="Picture 2"/>
          <p:cNvPicPr>
            <a:picLocks noChangeAspect="1" noChangeArrowheads="1"/>
          </p:cNvPicPr>
          <p:nvPr/>
        </p:nvPicPr>
        <p:blipFill>
          <a:blip r:embed="rId4" cstate="print"/>
          <a:srcRect l="8182" t="8418" r="8182" b="66328"/>
          <a:stretch>
            <a:fillRect/>
          </a:stretch>
        </p:blipFill>
        <p:spPr bwMode="auto">
          <a:xfrm>
            <a:off x="1066800" y="4038600"/>
            <a:ext cx="7010400" cy="2590800"/>
          </a:xfrm>
          <a:prstGeom prst="rect">
            <a:avLst/>
          </a:prstGeom>
          <a:noFill/>
          <a:ln w="9525">
            <a:noFill/>
            <a:miter lim="800000"/>
            <a:headEnd/>
            <a:tailEnd/>
          </a:ln>
          <a:effectLst/>
        </p:spPr>
      </p:pic>
      <p:sp>
        <p:nvSpPr>
          <p:cNvPr id="8" name="Rectangle 7"/>
          <p:cNvSpPr/>
          <p:nvPr/>
        </p:nvSpPr>
        <p:spPr>
          <a:xfrm>
            <a:off x="1828800" y="6248400"/>
            <a:ext cx="609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67200" y="6248400"/>
            <a:ext cx="609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00800" y="6248400"/>
            <a:ext cx="609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Autofit/>
          </a:bodyPr>
          <a:lstStyle/>
          <a:p>
            <a:r>
              <a:rPr lang="en-US" sz="2800" b="1" dirty="0" smtClean="0"/>
              <a:t>LIMITATIONS OF INTRA CANAL MEDICATION </a:t>
            </a:r>
            <a:endParaRPr lang="en-US" sz="2800" b="1" dirty="0"/>
          </a:p>
        </p:txBody>
      </p:sp>
      <p:sp>
        <p:nvSpPr>
          <p:cNvPr id="3" name="Content Placeholder 2"/>
          <p:cNvSpPr>
            <a:spLocks noGrp="1"/>
          </p:cNvSpPr>
          <p:nvPr>
            <p:ph idx="1"/>
          </p:nvPr>
        </p:nvSpPr>
        <p:spPr>
          <a:xfrm>
            <a:off x="457200" y="838201"/>
            <a:ext cx="8229600" cy="457200"/>
          </a:xfrm>
        </p:spPr>
        <p:txBody>
          <a:bodyPr>
            <a:noAutofit/>
          </a:bodyPr>
          <a:lstStyle/>
          <a:p>
            <a:pPr>
              <a:buNone/>
            </a:pPr>
            <a:r>
              <a:rPr lang="en-US" sz="2800" b="1" dirty="0" smtClean="0">
                <a:solidFill>
                  <a:srgbClr val="FF0000"/>
                </a:solidFill>
              </a:rPr>
              <a:t>Intra canal environment </a:t>
            </a:r>
            <a:endParaRPr lang="en-US" sz="2800" b="1" dirty="0">
              <a:solidFill>
                <a:srgbClr val="FF0000"/>
              </a:solidFill>
            </a:endParaRPr>
          </a:p>
        </p:txBody>
      </p:sp>
      <p:graphicFrame>
        <p:nvGraphicFramePr>
          <p:cNvPr id="9" name="Diagram 8"/>
          <p:cNvGraphicFramePr/>
          <p:nvPr/>
        </p:nvGraphicFramePr>
        <p:xfrm>
          <a:off x="152400" y="1295400"/>
          <a:ext cx="8839200" cy="304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6"/>
          <a:srcRect t="4301"/>
          <a:stretch>
            <a:fillRect/>
          </a:stretch>
        </p:blipFill>
        <p:spPr bwMode="auto">
          <a:xfrm>
            <a:off x="3276600" y="4419600"/>
            <a:ext cx="2990636" cy="2146505"/>
          </a:xfrm>
          <a:prstGeom prst="rect">
            <a:avLst/>
          </a:prstGeom>
          <a:noFill/>
          <a:ln w="9525">
            <a:noFill/>
            <a:miter lim="800000"/>
            <a:headEnd/>
            <a:tailEnd/>
          </a:ln>
          <a:effectLst/>
        </p:spPr>
      </p:pic>
      <p:sp>
        <p:nvSpPr>
          <p:cNvPr id="6" name="Rectangle 5"/>
          <p:cNvSpPr/>
          <p:nvPr/>
        </p:nvSpPr>
        <p:spPr>
          <a:xfrm>
            <a:off x="4031632" y="5040868"/>
            <a:ext cx="845168" cy="369332"/>
          </a:xfrm>
          <a:prstGeom prst="rect">
            <a:avLst/>
          </a:prstGeom>
        </p:spPr>
        <p:txBody>
          <a:bodyPr wrap="none">
            <a:spAutoFit/>
          </a:bodyPr>
          <a:lstStyle/>
          <a:p>
            <a:r>
              <a:rPr lang="en-US" dirty="0" smtClean="0">
                <a:solidFill>
                  <a:schemeClr val="bg1"/>
                </a:solidFill>
              </a:rPr>
              <a:t>TOOTH</a:t>
            </a:r>
            <a:endParaRPr lang="en-US" dirty="0">
              <a:solidFill>
                <a:schemeClr val="bg1"/>
              </a:solidFill>
            </a:endParaRPr>
          </a:p>
        </p:txBody>
      </p:sp>
      <p:sp>
        <p:nvSpPr>
          <p:cNvPr id="7" name="Rectangle 6"/>
          <p:cNvSpPr/>
          <p:nvPr/>
        </p:nvSpPr>
        <p:spPr>
          <a:xfrm>
            <a:off x="4009025" y="6107668"/>
            <a:ext cx="562975" cy="369332"/>
          </a:xfrm>
          <a:prstGeom prst="rect">
            <a:avLst/>
          </a:prstGeom>
        </p:spPr>
        <p:txBody>
          <a:bodyPr wrap="none">
            <a:spAutoFit/>
          </a:bodyPr>
          <a:lstStyle/>
          <a:p>
            <a:pPr algn="ctr">
              <a:spcBef>
                <a:spcPct val="50000"/>
              </a:spcBef>
            </a:pPr>
            <a:r>
              <a:rPr lang="en-US" dirty="0" smtClean="0">
                <a:solidFill>
                  <a:srgbClr val="66FF33"/>
                </a:solidFill>
              </a:rPr>
              <a:t>ICM</a:t>
            </a:r>
            <a:endParaRPr lang="en-US" dirty="0">
              <a:solidFill>
                <a:srgbClr val="66FF33"/>
              </a:solidFill>
            </a:endParaRPr>
          </a:p>
        </p:txBody>
      </p:sp>
      <p:sp>
        <p:nvSpPr>
          <p:cNvPr id="8" name="Rectangle 7"/>
          <p:cNvSpPr/>
          <p:nvPr/>
        </p:nvSpPr>
        <p:spPr>
          <a:xfrm>
            <a:off x="5091866" y="5410200"/>
            <a:ext cx="1156534" cy="369332"/>
          </a:xfrm>
          <a:prstGeom prst="rect">
            <a:avLst/>
          </a:prstGeom>
        </p:spPr>
        <p:txBody>
          <a:bodyPr wrap="none">
            <a:spAutoFit/>
          </a:bodyPr>
          <a:lstStyle/>
          <a:p>
            <a:pPr algn="ctr">
              <a:spcBef>
                <a:spcPct val="50000"/>
              </a:spcBef>
            </a:pPr>
            <a:r>
              <a:rPr lang="en-US" dirty="0" smtClean="0">
                <a:solidFill>
                  <a:srgbClr val="FF3300"/>
                </a:solidFill>
              </a:rPr>
              <a:t>BACTERIA </a:t>
            </a:r>
            <a:endParaRPr lang="en-US" dirty="0">
              <a:solidFill>
                <a:srgbClr val="FF33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990600"/>
          <a:ext cx="88392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a:stretch>
            <a:fillRect/>
          </a:stretch>
        </p:blipFill>
        <p:spPr bwMode="auto">
          <a:xfrm>
            <a:off x="0" y="0"/>
            <a:ext cx="9236075" cy="6858000"/>
          </a:xfrm>
          <a:prstGeom prst="rect">
            <a:avLst/>
          </a:prstGeom>
          <a:noFill/>
          <a:ln w="9525">
            <a:noFill/>
            <a:miter lim="800000"/>
            <a:headEnd/>
            <a:tailEnd/>
          </a:ln>
          <a:effectLst/>
        </p:spPr>
      </p:pic>
      <p:sp>
        <p:nvSpPr>
          <p:cNvPr id="50179" name="Text Box 3"/>
          <p:cNvSpPr txBox="1">
            <a:spLocks noChangeArrowheads="1"/>
          </p:cNvSpPr>
          <p:nvPr/>
        </p:nvSpPr>
        <p:spPr bwMode="auto">
          <a:xfrm>
            <a:off x="990600" y="3762375"/>
            <a:ext cx="7620000" cy="3019425"/>
          </a:xfrm>
          <a:prstGeom prst="rect">
            <a:avLst/>
          </a:prstGeom>
          <a:noFill/>
          <a:ln w="9525">
            <a:noFill/>
            <a:miter lim="800000"/>
            <a:headEnd/>
            <a:tailEnd/>
          </a:ln>
          <a:effectLst/>
        </p:spPr>
        <p:txBody>
          <a:bodyPr>
            <a:spAutoFit/>
          </a:bodyPr>
          <a:lstStyle/>
          <a:p>
            <a:pPr algn="ctr">
              <a:spcBef>
                <a:spcPct val="50000"/>
              </a:spcBef>
            </a:pPr>
            <a:r>
              <a:rPr lang="en-US" sz="4800" dirty="0">
                <a:solidFill>
                  <a:srgbClr val="00FFFF"/>
                </a:solidFill>
              </a:rPr>
              <a:t>“At times we have a many options but we have to choose the best among them”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3214678" y="381000"/>
            <a:ext cx="3643338" cy="769441"/>
          </a:xfrm>
          <a:prstGeom prst="rect">
            <a:avLst/>
          </a:prstGeom>
          <a:noFill/>
          <a:ln w="9525">
            <a:noFill/>
            <a:miter lim="800000"/>
            <a:headEnd/>
            <a:tailEnd/>
          </a:ln>
        </p:spPr>
        <p:txBody>
          <a:bodyPr wrap="square">
            <a:spAutoFit/>
          </a:bodyPr>
          <a:lstStyle/>
          <a:p>
            <a:pPr algn="ctr">
              <a:spcBef>
                <a:spcPct val="50000"/>
              </a:spcBef>
            </a:pPr>
            <a:r>
              <a:rPr lang="en-US" sz="4400" b="1" u="sng" dirty="0">
                <a:solidFill>
                  <a:schemeClr val="tx2">
                    <a:lumMod val="75000"/>
                  </a:schemeClr>
                </a:solidFill>
                <a:effectLst>
                  <a:outerShdw blurRad="38100" dist="38100" dir="2700000" algn="tl">
                    <a:srgbClr val="000000">
                      <a:alpha val="43137"/>
                    </a:srgbClr>
                  </a:outerShdw>
                </a:effectLst>
              </a:rPr>
              <a:t>Definition</a:t>
            </a:r>
            <a:r>
              <a:rPr lang="en-US" sz="4400" b="1" u="sng" dirty="0" smtClean="0">
                <a:solidFill>
                  <a:schemeClr val="tx2">
                    <a:lumMod val="75000"/>
                  </a:schemeClr>
                </a:solidFill>
                <a:effectLst>
                  <a:outerShdw blurRad="38100" dist="38100" dir="2700000" algn="tl">
                    <a:srgbClr val="000000">
                      <a:alpha val="43137"/>
                    </a:srgbClr>
                  </a:outerShdw>
                </a:effectLst>
              </a:rPr>
              <a:t> </a:t>
            </a:r>
          </a:p>
        </p:txBody>
      </p:sp>
      <p:graphicFrame>
        <p:nvGraphicFramePr>
          <p:cNvPr id="6" name="Diagram 5"/>
          <p:cNvGraphicFramePr/>
          <p:nvPr/>
        </p:nvGraphicFramePr>
        <p:xfrm>
          <a:off x="0" y="1571612"/>
          <a:ext cx="8991600" cy="2695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4876800" y="4267200"/>
            <a:ext cx="4114800" cy="369332"/>
          </a:xfrm>
          <a:prstGeom prst="rect">
            <a:avLst/>
          </a:prstGeom>
        </p:spPr>
        <p:txBody>
          <a:bodyPr wrap="square">
            <a:spAutoFit/>
          </a:bodyPr>
          <a:lstStyle/>
          <a:p>
            <a:pPr algn="ctr"/>
            <a:r>
              <a:rPr lang="en-US" b="1" i="1" dirty="0" smtClean="0"/>
              <a:t>American Association of </a:t>
            </a:r>
            <a:r>
              <a:rPr lang="en-US" b="1" i="1" dirty="0" err="1" smtClean="0"/>
              <a:t>Endodontists</a:t>
            </a:r>
            <a:endParaRPr lang="en-US" dirty="0"/>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0" y="1295400"/>
            <a:ext cx="9144000" cy="5562600"/>
          </a:xfrm>
          <a:solidFill>
            <a:schemeClr val="accent2">
              <a:alpha val="0"/>
            </a:schemeClr>
          </a:solidFill>
        </p:spPr>
        <p:txBody>
          <a:bodyPr/>
          <a:lstStyle/>
          <a:p>
            <a:pPr marL="411163" eaLnBrk="1" hangingPunct="1">
              <a:buFont typeface="Wingdings" pitchFamily="2" charset="2"/>
              <a:buChar char=""/>
            </a:pPr>
            <a:r>
              <a:rPr lang="en-US" sz="2200" b="1" dirty="0" smtClean="0">
                <a:latin typeface="Times New Roman" pitchFamily="18" charset="0"/>
                <a:cs typeface="Times New Roman" pitchFamily="18" charset="0"/>
              </a:rPr>
              <a:t>Destroy residual microorganisms and their toxins that have not been removed during canal preparation. </a:t>
            </a:r>
          </a:p>
          <a:p>
            <a:pPr marL="411163" eaLnBrk="1" hangingPunct="1">
              <a:buFont typeface="Wingdings" pitchFamily="2" charset="2"/>
              <a:buChar char=""/>
            </a:pPr>
            <a:endParaRPr lang="en-US" sz="2200" b="1" dirty="0" smtClean="0">
              <a:solidFill>
                <a:srgbClr val="C00000"/>
              </a:solidFill>
              <a:latin typeface="Times New Roman" pitchFamily="18" charset="0"/>
              <a:cs typeface="Times New Roman" pitchFamily="18" charset="0"/>
            </a:endParaRPr>
          </a:p>
          <a:p>
            <a:pPr marL="411163" eaLnBrk="1" hangingPunct="1">
              <a:buNone/>
            </a:pPr>
            <a:r>
              <a:rPr lang="en-US" sz="2200" b="1" dirty="0" smtClean="0">
                <a:latin typeface="Times New Roman" pitchFamily="18" charset="0"/>
                <a:cs typeface="Times New Roman" pitchFamily="18" charset="0"/>
              </a:rPr>
              <a:t>   Anaerobic bacteria may invade the dentinal tubules of the canals with necrotic pulps. </a:t>
            </a:r>
          </a:p>
          <a:p>
            <a:pPr marL="411163" eaLnBrk="1" hangingPunct="1">
              <a:buNone/>
            </a:pPr>
            <a:endParaRPr lang="en-US" sz="2200" b="1" dirty="0" smtClean="0">
              <a:solidFill>
                <a:srgbClr val="C00000"/>
              </a:solidFill>
              <a:latin typeface="Times New Roman" pitchFamily="18" charset="0"/>
              <a:cs typeface="Times New Roman" pitchFamily="18" charset="0"/>
            </a:endParaRPr>
          </a:p>
          <a:p>
            <a:pPr marL="411163" eaLnBrk="1" hangingPunct="1">
              <a:buFont typeface="Wingdings" pitchFamily="2" charset="2"/>
              <a:buChar char=""/>
            </a:pPr>
            <a:r>
              <a:rPr lang="en-US" sz="2200" b="1" dirty="0" smtClean="0">
                <a:latin typeface="Times New Roman" pitchFamily="18" charset="0"/>
                <a:cs typeface="Times New Roman" pitchFamily="18" charset="0"/>
              </a:rPr>
              <a:t>The medicament should inhibit microbial re-colonization of the cleaned parts of the root canal system by preventing </a:t>
            </a:r>
          </a:p>
          <a:p>
            <a:pPr marL="525463" indent="-457200" eaLnBrk="1" hangingPunct="1">
              <a:buFont typeface="+mj-lt"/>
              <a:buAutoNum type="arabicPeriod"/>
            </a:pPr>
            <a:r>
              <a:rPr lang="en-US" sz="2200" b="1" dirty="0" smtClean="0">
                <a:solidFill>
                  <a:srgbClr val="C00000"/>
                </a:solidFill>
                <a:latin typeface="Times New Roman" pitchFamily="18" charset="0"/>
                <a:cs typeface="Times New Roman" pitchFamily="18" charset="0"/>
              </a:rPr>
              <a:t>residual microorganisms from growing  </a:t>
            </a:r>
          </a:p>
          <a:p>
            <a:pPr marL="525463" indent="-457200" eaLnBrk="1" hangingPunct="1">
              <a:buFont typeface="+mj-lt"/>
              <a:buAutoNum type="arabicPeriod"/>
            </a:pPr>
            <a:r>
              <a:rPr lang="en-US" sz="2200" b="1" dirty="0" smtClean="0">
                <a:solidFill>
                  <a:srgbClr val="C00000"/>
                </a:solidFill>
                <a:latin typeface="Times New Roman" pitchFamily="18" charset="0"/>
                <a:cs typeface="Times New Roman" pitchFamily="18" charset="0"/>
              </a:rPr>
              <a:t>new microorganisms invading </a:t>
            </a:r>
          </a:p>
          <a:p>
            <a:pPr marL="411163" eaLnBrk="1" hangingPunct="1">
              <a:buFont typeface="Wingdings" pitchFamily="2" charset="2"/>
              <a:buChar char=""/>
            </a:pPr>
            <a:endParaRPr lang="en-US" sz="2200" b="1" dirty="0" smtClean="0">
              <a:solidFill>
                <a:srgbClr val="C00000"/>
              </a:solidFill>
              <a:latin typeface="Times New Roman" pitchFamily="18" charset="0"/>
              <a:cs typeface="Times New Roman" pitchFamily="18" charset="0"/>
            </a:endParaRPr>
          </a:p>
        </p:txBody>
      </p:sp>
      <p:sp>
        <p:nvSpPr>
          <p:cNvPr id="4" name="Right Brace 3"/>
          <p:cNvSpPr/>
          <p:nvPr/>
        </p:nvSpPr>
        <p:spPr>
          <a:xfrm>
            <a:off x="5643570" y="4429132"/>
            <a:ext cx="533399" cy="9144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FFC000"/>
              </a:solidFill>
            </a:endParaRPr>
          </a:p>
        </p:txBody>
      </p:sp>
      <p:sp>
        <p:nvSpPr>
          <p:cNvPr id="5" name="Rectangle 4"/>
          <p:cNvSpPr>
            <a:spLocks noChangeArrowheads="1"/>
          </p:cNvSpPr>
          <p:nvPr/>
        </p:nvSpPr>
        <p:spPr bwMode="auto">
          <a:xfrm>
            <a:off x="6215074" y="4286256"/>
            <a:ext cx="2743200" cy="1631216"/>
          </a:xfrm>
          <a:prstGeom prst="rect">
            <a:avLst/>
          </a:prstGeom>
          <a:noFill/>
          <a:ln w="9525">
            <a:noFill/>
            <a:miter lim="800000"/>
            <a:headEnd/>
            <a:tailEnd/>
          </a:ln>
        </p:spPr>
        <p:txBody>
          <a:bodyPr wrap="square">
            <a:spAutoFit/>
          </a:bodyPr>
          <a:lstStyle/>
          <a:p>
            <a:pPr marL="411163"/>
            <a:r>
              <a:rPr lang="en-US" sz="2000" b="1" dirty="0"/>
              <a:t>through the lateral communication and coronal access.</a:t>
            </a:r>
          </a:p>
        </p:txBody>
      </p:sp>
      <p:pic>
        <p:nvPicPr>
          <p:cNvPr id="1026" name="Picture 2" descr="C:\Users\GAURAV\Desktop\nikhil\images.jpg"/>
          <p:cNvPicPr>
            <a:picLocks noChangeAspect="1" noChangeArrowheads="1"/>
          </p:cNvPicPr>
          <p:nvPr/>
        </p:nvPicPr>
        <p:blipFill rotWithShape="1">
          <a:blip r:embed="rId3" cstate="print"/>
          <a:srcRect l="6383" t="27272" r="10639" b="22727"/>
          <a:stretch/>
        </p:blipFill>
        <p:spPr bwMode="auto">
          <a:xfrm>
            <a:off x="3143240" y="0"/>
            <a:ext cx="2971800" cy="838200"/>
          </a:xfrm>
          <a:prstGeom prst="rect">
            <a:avLst/>
          </a:prstGeom>
          <a:noFill/>
          <a:effectLst>
            <a:reflection blurRad="6350" stA="50000" endA="300" endPos="55000" dir="5400000" sy="-100000" algn="bl" rotWithShape="0"/>
          </a:effectLst>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xEl>
                                              <p:pRg st="5" end="5"/>
                                            </p:txEl>
                                          </p:spTgt>
                                        </p:tgtEl>
                                        <p:attrNameLst>
                                          <p:attrName>style.visibility</p:attrName>
                                        </p:attrNameLst>
                                      </p:cBhvr>
                                      <p:to>
                                        <p:strVal val="visible"/>
                                      </p:to>
                                    </p:set>
                                    <p:anim calcmode="lin" valueType="num">
                                      <p:cBhvr additive="base">
                                        <p:cTn id="7" dur="500" fill="hold"/>
                                        <p:tgtEl>
                                          <p:spTgt spid="13314">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4">
                                            <p:txEl>
                                              <p:pRg st="6" end="6"/>
                                            </p:txEl>
                                          </p:spTgt>
                                        </p:tgtEl>
                                        <p:attrNameLst>
                                          <p:attrName>style.visibility</p:attrName>
                                        </p:attrNameLst>
                                      </p:cBhvr>
                                      <p:to>
                                        <p:strVal val="visible"/>
                                      </p:to>
                                    </p:set>
                                    <p:anim calcmode="lin" valueType="num">
                                      <p:cBhvr additive="base">
                                        <p:cTn id="13" dur="500" fill="hold"/>
                                        <p:tgtEl>
                                          <p:spTgt spid="13314">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endParaRPr lang="en-US"/>
          </a:p>
        </p:txBody>
      </p:sp>
      <p:graphicFrame>
        <p:nvGraphicFramePr>
          <p:cNvPr id="5" name="Diagram 4"/>
          <p:cNvGraphicFramePr/>
          <p:nvPr/>
        </p:nvGraphicFramePr>
        <p:xfrm>
          <a:off x="762000" y="2362200"/>
          <a:ext cx="7696200" cy="228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1" y="230187"/>
            <a:ext cx="9144000" cy="1065213"/>
          </a:xfrm>
        </p:spPr>
        <p:txBody>
          <a:bodyPr>
            <a:normAutofit/>
          </a:bodyPr>
          <a:lstStyle/>
          <a:p>
            <a:r>
              <a:rPr lang="en-US" sz="3600" b="1" dirty="0" smtClean="0">
                <a:solidFill>
                  <a:srgbClr val="990000"/>
                </a:solidFill>
              </a:rPr>
              <a:t>ACCORDING TO WALTON</a:t>
            </a:r>
            <a:endParaRPr lang="en-IN" sz="3600" b="1" dirty="0">
              <a:solidFill>
                <a:srgbClr val="990000"/>
              </a:solidFill>
            </a:endParaRPr>
          </a:p>
        </p:txBody>
      </p:sp>
      <p:sp>
        <p:nvSpPr>
          <p:cNvPr id="209923" name="Rectangle 3"/>
          <p:cNvSpPr>
            <a:spLocks noGrp="1" noChangeArrowheads="1"/>
          </p:cNvSpPr>
          <p:nvPr>
            <p:ph type="body" idx="1"/>
          </p:nvPr>
        </p:nvSpPr>
        <p:spPr>
          <a:xfrm>
            <a:off x="228600" y="1219200"/>
            <a:ext cx="8610600" cy="5410200"/>
          </a:xfrm>
        </p:spPr>
        <p:txBody>
          <a:bodyPr>
            <a:normAutofit/>
          </a:bodyPr>
          <a:lstStyle/>
          <a:p>
            <a:pPr>
              <a:lnSpc>
                <a:spcPct val="80000"/>
              </a:lnSpc>
              <a:buFont typeface="Wingdings" pitchFamily="2" charset="2"/>
              <a:buNone/>
            </a:pPr>
            <a:r>
              <a:rPr lang="en-US" sz="2400" b="1" dirty="0"/>
              <a:t>1.Essential oils</a:t>
            </a:r>
            <a:r>
              <a:rPr lang="en-US" sz="2400" dirty="0"/>
              <a:t>:</a:t>
            </a:r>
            <a:r>
              <a:rPr lang="en-US" sz="2400" dirty="0">
                <a:solidFill>
                  <a:schemeClr val="tx2"/>
                </a:solidFill>
              </a:rPr>
              <a:t> </a:t>
            </a:r>
            <a:r>
              <a:rPr lang="en-US" sz="2400" dirty="0" err="1">
                <a:solidFill>
                  <a:schemeClr val="tx2"/>
                </a:solidFill>
              </a:rPr>
              <a:t>Eugenol</a:t>
            </a:r>
            <a:endParaRPr lang="en-US" sz="2400" dirty="0">
              <a:solidFill>
                <a:schemeClr val="tx2"/>
              </a:solidFill>
            </a:endParaRPr>
          </a:p>
          <a:p>
            <a:pPr>
              <a:lnSpc>
                <a:spcPct val="80000"/>
              </a:lnSpc>
              <a:buFont typeface="Wingdings" pitchFamily="2" charset="2"/>
              <a:buNone/>
            </a:pPr>
            <a:r>
              <a:rPr lang="en-US" sz="2400" b="1" dirty="0"/>
              <a:t>2.Phenol/</a:t>
            </a:r>
            <a:r>
              <a:rPr lang="en-US" sz="2400" b="1" dirty="0" err="1"/>
              <a:t>Phenolic</a:t>
            </a:r>
            <a:r>
              <a:rPr lang="en-US" sz="2400" b="1" dirty="0"/>
              <a:t> compounds</a:t>
            </a:r>
            <a:r>
              <a:rPr lang="en-US" sz="2400" b="1" dirty="0">
                <a:solidFill>
                  <a:schemeClr val="tx2"/>
                </a:solidFill>
              </a:rPr>
              <a:t>: </a:t>
            </a:r>
          </a:p>
          <a:p>
            <a:pPr>
              <a:lnSpc>
                <a:spcPct val="80000"/>
              </a:lnSpc>
              <a:buFont typeface="Wingdings" pitchFamily="2" charset="2"/>
              <a:buNone/>
            </a:pPr>
            <a:r>
              <a:rPr lang="en-US" sz="2400" dirty="0">
                <a:solidFill>
                  <a:schemeClr val="tx2"/>
                </a:solidFill>
              </a:rPr>
              <a:t>    </a:t>
            </a:r>
            <a:r>
              <a:rPr lang="en-US" sz="2400" dirty="0" err="1" smtClean="0">
                <a:solidFill>
                  <a:schemeClr val="tx2"/>
                </a:solidFill>
              </a:rPr>
              <a:t>Parachorophenol</a:t>
            </a:r>
            <a:r>
              <a:rPr lang="en-US" sz="2400" dirty="0" smtClean="0">
                <a:solidFill>
                  <a:schemeClr val="tx2"/>
                </a:solidFill>
              </a:rPr>
              <a:t> ,    </a:t>
            </a:r>
            <a:r>
              <a:rPr lang="en-US" sz="2400" dirty="0">
                <a:solidFill>
                  <a:schemeClr val="tx2"/>
                </a:solidFill>
              </a:rPr>
              <a:t>Camphorated </a:t>
            </a:r>
            <a:r>
              <a:rPr lang="en-US" sz="2400" dirty="0" err="1">
                <a:solidFill>
                  <a:schemeClr val="tx2"/>
                </a:solidFill>
              </a:rPr>
              <a:t>parachlorophenol</a:t>
            </a:r>
            <a:endParaRPr lang="en-US" sz="2400" dirty="0">
              <a:solidFill>
                <a:schemeClr val="tx2"/>
              </a:solidFill>
            </a:endParaRPr>
          </a:p>
          <a:p>
            <a:pPr>
              <a:lnSpc>
                <a:spcPct val="80000"/>
              </a:lnSpc>
              <a:buFont typeface="Wingdings" pitchFamily="2" charset="2"/>
              <a:buNone/>
            </a:pPr>
            <a:r>
              <a:rPr lang="en-US" sz="2400" dirty="0">
                <a:solidFill>
                  <a:schemeClr val="tx2"/>
                </a:solidFill>
              </a:rPr>
              <a:t>    Camphorated </a:t>
            </a:r>
            <a:r>
              <a:rPr lang="en-US" sz="2400" dirty="0" err="1" smtClean="0">
                <a:solidFill>
                  <a:schemeClr val="tx2"/>
                </a:solidFill>
              </a:rPr>
              <a:t>monoparachlorophenol</a:t>
            </a:r>
            <a:r>
              <a:rPr lang="en-US" sz="2400" dirty="0" smtClean="0">
                <a:solidFill>
                  <a:schemeClr val="tx2"/>
                </a:solidFill>
              </a:rPr>
              <a:t> ,    </a:t>
            </a:r>
            <a:r>
              <a:rPr lang="en-US" sz="2400" dirty="0" err="1" smtClean="0">
                <a:solidFill>
                  <a:schemeClr val="tx2"/>
                </a:solidFill>
              </a:rPr>
              <a:t>Creastin</a:t>
            </a:r>
            <a:r>
              <a:rPr lang="en-US" sz="2400" dirty="0" smtClean="0">
                <a:solidFill>
                  <a:schemeClr val="tx2"/>
                </a:solidFill>
              </a:rPr>
              <a:t> ,    </a:t>
            </a:r>
            <a:r>
              <a:rPr lang="en-US" sz="2400" dirty="0">
                <a:solidFill>
                  <a:schemeClr val="tx2"/>
                </a:solidFill>
              </a:rPr>
              <a:t>Cresol</a:t>
            </a:r>
          </a:p>
          <a:p>
            <a:pPr>
              <a:lnSpc>
                <a:spcPct val="80000"/>
              </a:lnSpc>
              <a:buFont typeface="Wingdings" pitchFamily="2" charset="2"/>
              <a:buNone/>
            </a:pPr>
            <a:r>
              <a:rPr lang="en-US" sz="2400" dirty="0">
                <a:solidFill>
                  <a:schemeClr val="tx2"/>
                </a:solidFill>
              </a:rPr>
              <a:t>    Creosote (</a:t>
            </a:r>
            <a:r>
              <a:rPr lang="en-US" sz="2400" dirty="0" err="1">
                <a:solidFill>
                  <a:schemeClr val="tx2"/>
                </a:solidFill>
              </a:rPr>
              <a:t>Beechwood</a:t>
            </a:r>
            <a:r>
              <a:rPr lang="en-US" sz="2400" dirty="0" smtClean="0">
                <a:solidFill>
                  <a:schemeClr val="tx2"/>
                </a:solidFill>
              </a:rPr>
              <a:t>) ,    </a:t>
            </a:r>
            <a:r>
              <a:rPr lang="en-US" sz="2400" dirty="0" err="1" smtClean="0">
                <a:solidFill>
                  <a:schemeClr val="tx2"/>
                </a:solidFill>
              </a:rPr>
              <a:t>Thymol</a:t>
            </a:r>
            <a:r>
              <a:rPr lang="en-US" sz="2400" dirty="0" smtClean="0">
                <a:solidFill>
                  <a:schemeClr val="tx2"/>
                </a:solidFill>
              </a:rPr>
              <a:t> ,    </a:t>
            </a:r>
            <a:r>
              <a:rPr lang="en-US" sz="2400" dirty="0">
                <a:solidFill>
                  <a:schemeClr val="tx2"/>
                </a:solidFill>
              </a:rPr>
              <a:t>N</a:t>
            </a:r>
            <a:r>
              <a:rPr lang="en-US" sz="2400" baseline="-25000" dirty="0">
                <a:solidFill>
                  <a:schemeClr val="tx2"/>
                </a:solidFill>
              </a:rPr>
              <a:t>2</a:t>
            </a:r>
            <a:r>
              <a:rPr lang="en-US" sz="2400" dirty="0">
                <a:solidFill>
                  <a:schemeClr val="tx2"/>
                </a:solidFill>
              </a:rPr>
              <a:t> </a:t>
            </a:r>
            <a:r>
              <a:rPr lang="en-US" sz="2400" dirty="0" smtClean="0">
                <a:solidFill>
                  <a:schemeClr val="tx2"/>
                </a:solidFill>
              </a:rPr>
              <a:t>compounds</a:t>
            </a:r>
          </a:p>
          <a:p>
            <a:pPr>
              <a:buFont typeface="Wingdings" pitchFamily="2" charset="2"/>
              <a:buNone/>
            </a:pPr>
            <a:r>
              <a:rPr lang="en-US" sz="2400" b="1" dirty="0" smtClean="0"/>
              <a:t>3.Aldehydes: </a:t>
            </a:r>
            <a:r>
              <a:rPr lang="en-US" sz="2400" dirty="0" smtClean="0">
                <a:solidFill>
                  <a:schemeClr val="hlink"/>
                </a:solidFill>
              </a:rPr>
              <a:t> </a:t>
            </a:r>
            <a:r>
              <a:rPr lang="en-US" sz="2400" dirty="0" err="1" smtClean="0">
                <a:solidFill>
                  <a:schemeClr val="tx2"/>
                </a:solidFill>
              </a:rPr>
              <a:t>Formocresol</a:t>
            </a:r>
            <a:r>
              <a:rPr lang="en-US" sz="2400" dirty="0" smtClean="0">
                <a:solidFill>
                  <a:schemeClr val="tx2"/>
                </a:solidFill>
              </a:rPr>
              <a:t> ,      </a:t>
            </a:r>
            <a:r>
              <a:rPr lang="en-US" sz="2400" dirty="0" err="1" smtClean="0">
                <a:solidFill>
                  <a:schemeClr val="tx2"/>
                </a:solidFill>
              </a:rPr>
              <a:t>Glutaraldehye</a:t>
            </a:r>
            <a:endParaRPr lang="en-US" sz="2400" dirty="0" smtClean="0">
              <a:solidFill>
                <a:schemeClr val="tx2"/>
              </a:solidFill>
            </a:endParaRPr>
          </a:p>
          <a:p>
            <a:pPr>
              <a:buFont typeface="Wingdings" pitchFamily="2" charset="2"/>
              <a:buNone/>
            </a:pPr>
            <a:r>
              <a:rPr lang="en-US" sz="2400" b="1" dirty="0" smtClean="0"/>
              <a:t>4.Halides: </a:t>
            </a:r>
            <a:r>
              <a:rPr lang="en-US" sz="2400" dirty="0" smtClean="0"/>
              <a:t>   </a:t>
            </a:r>
            <a:r>
              <a:rPr lang="en-US" sz="2400" dirty="0" smtClean="0">
                <a:solidFill>
                  <a:schemeClr val="tx2"/>
                </a:solidFill>
              </a:rPr>
              <a:t>Sodium hypochlorite ,    Iodine potassium iodide</a:t>
            </a:r>
          </a:p>
          <a:p>
            <a:pPr>
              <a:buFont typeface="Wingdings" pitchFamily="2" charset="2"/>
              <a:buNone/>
            </a:pPr>
            <a:r>
              <a:rPr lang="en-US" sz="2400" b="1" dirty="0" smtClean="0"/>
              <a:t>5.Steroids</a:t>
            </a:r>
          </a:p>
          <a:p>
            <a:pPr>
              <a:buFont typeface="Wingdings" pitchFamily="2" charset="2"/>
              <a:buNone/>
            </a:pPr>
            <a:r>
              <a:rPr lang="en-US" sz="2400" b="1" dirty="0" smtClean="0"/>
              <a:t>6.Calcium hydroxide</a:t>
            </a:r>
          </a:p>
          <a:p>
            <a:pPr>
              <a:buFont typeface="Wingdings" pitchFamily="2" charset="2"/>
              <a:buNone/>
            </a:pPr>
            <a:r>
              <a:rPr lang="en-US" sz="2400" b="1" dirty="0" smtClean="0"/>
              <a:t>7.Antibiotics</a:t>
            </a:r>
          </a:p>
          <a:p>
            <a:pPr>
              <a:buFont typeface="Wingdings" pitchFamily="2" charset="2"/>
              <a:buNone/>
            </a:pPr>
            <a:r>
              <a:rPr lang="en-US" sz="2400" b="1" dirty="0" smtClean="0"/>
              <a:t>8.Combinations</a:t>
            </a:r>
            <a:endParaRPr lang="en-US" sz="2400" b="1" dirty="0" smtClean="0">
              <a:solidFill>
                <a:schemeClr val="tx2"/>
              </a:solidFill>
            </a:endParaRPr>
          </a:p>
          <a:p>
            <a:pPr>
              <a:lnSpc>
                <a:spcPct val="80000"/>
              </a:lnSpc>
              <a:buFont typeface="Wingdings" pitchFamily="2" charset="2"/>
              <a:buNone/>
            </a:pPr>
            <a:endParaRPr lang="en-IN" sz="2400" dirty="0">
              <a:solidFill>
                <a:schemeClr val="tx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0" y="228600"/>
            <a:ext cx="9144000" cy="762000"/>
          </a:xfrm>
        </p:spPr>
        <p:txBody>
          <a:bodyPr>
            <a:normAutofit/>
          </a:bodyPr>
          <a:lstStyle/>
          <a:p>
            <a:r>
              <a:rPr lang="en-US" sz="4000" b="1" dirty="0" smtClean="0">
                <a:solidFill>
                  <a:srgbClr val="990000"/>
                </a:solidFill>
              </a:rPr>
              <a:t>GROSSMAN CLASSIFICATION</a:t>
            </a:r>
            <a:endParaRPr lang="en-IN" sz="4000" b="1" dirty="0">
              <a:solidFill>
                <a:srgbClr val="990000"/>
              </a:solidFill>
            </a:endParaRPr>
          </a:p>
        </p:txBody>
      </p:sp>
      <p:sp>
        <p:nvSpPr>
          <p:cNvPr id="271363" name="Rectangle 3"/>
          <p:cNvSpPr>
            <a:spLocks noGrp="1" noChangeArrowheads="1"/>
          </p:cNvSpPr>
          <p:nvPr>
            <p:ph type="body" idx="1"/>
          </p:nvPr>
        </p:nvSpPr>
        <p:spPr>
          <a:xfrm>
            <a:off x="381000" y="1341438"/>
            <a:ext cx="8763000" cy="4725987"/>
          </a:xfrm>
        </p:spPr>
        <p:txBody>
          <a:bodyPr>
            <a:normAutofit/>
          </a:bodyPr>
          <a:lstStyle/>
          <a:p>
            <a:pPr marL="457200" indent="-457200">
              <a:lnSpc>
                <a:spcPct val="90000"/>
              </a:lnSpc>
              <a:buFont typeface="Wingdings" pitchFamily="2" charset="2"/>
              <a:buAutoNum type="arabicPeriod"/>
            </a:pPr>
            <a:r>
              <a:rPr lang="en-US" sz="2400" b="1" dirty="0" smtClean="0"/>
              <a:t>Essential </a:t>
            </a:r>
            <a:r>
              <a:rPr lang="en-US" sz="2400" b="1" dirty="0"/>
              <a:t>oils </a:t>
            </a:r>
            <a:r>
              <a:rPr lang="en-US" sz="2400" b="1" dirty="0" smtClean="0"/>
              <a:t> : </a:t>
            </a:r>
            <a:r>
              <a:rPr lang="en-US" sz="2400" dirty="0" err="1" smtClean="0">
                <a:solidFill>
                  <a:schemeClr val="tx2"/>
                </a:solidFill>
              </a:rPr>
              <a:t>Eugenol</a:t>
            </a:r>
            <a:endParaRPr lang="en-US" sz="2400" dirty="0">
              <a:solidFill>
                <a:schemeClr val="tx2"/>
              </a:solidFill>
            </a:endParaRPr>
          </a:p>
          <a:p>
            <a:pPr marL="514350" indent="-514350">
              <a:lnSpc>
                <a:spcPct val="90000"/>
              </a:lnSpc>
              <a:buNone/>
            </a:pPr>
            <a:r>
              <a:rPr lang="en-US" sz="2400" b="1" dirty="0" smtClean="0"/>
              <a:t>2.  </a:t>
            </a:r>
            <a:r>
              <a:rPr lang="en-US" sz="2400" b="1" dirty="0" err="1"/>
              <a:t>Phenolic</a:t>
            </a:r>
            <a:r>
              <a:rPr lang="en-US" sz="2400" b="1" dirty="0"/>
              <a:t> compound	</a:t>
            </a:r>
            <a:r>
              <a:rPr lang="en-US" sz="2400" b="1" dirty="0" smtClean="0"/>
              <a:t>:  </a:t>
            </a:r>
            <a:r>
              <a:rPr lang="en-US" sz="2400" dirty="0" smtClean="0">
                <a:solidFill>
                  <a:schemeClr val="tx2"/>
                </a:solidFill>
              </a:rPr>
              <a:t>Phenol , </a:t>
            </a:r>
            <a:r>
              <a:rPr lang="en-US" sz="2400" dirty="0" err="1" smtClean="0">
                <a:solidFill>
                  <a:schemeClr val="tx2"/>
                </a:solidFill>
              </a:rPr>
              <a:t>Parachlorophenol</a:t>
            </a:r>
            <a:endParaRPr lang="en-US" sz="2400" dirty="0">
              <a:solidFill>
                <a:schemeClr val="tx2"/>
              </a:solidFill>
            </a:endParaRPr>
          </a:p>
          <a:p>
            <a:pPr marL="381000" indent="-381000">
              <a:lnSpc>
                <a:spcPct val="90000"/>
              </a:lnSpc>
            </a:pPr>
            <a:r>
              <a:rPr lang="en-US" sz="2400" dirty="0">
                <a:solidFill>
                  <a:schemeClr val="tx2"/>
                </a:solidFill>
              </a:rPr>
              <a:t>Camphorated </a:t>
            </a:r>
            <a:r>
              <a:rPr lang="en-US" sz="2400" dirty="0" err="1" smtClean="0">
                <a:solidFill>
                  <a:schemeClr val="tx2"/>
                </a:solidFill>
              </a:rPr>
              <a:t>parachlorophenol</a:t>
            </a:r>
            <a:r>
              <a:rPr lang="en-US" sz="2400" dirty="0" smtClean="0">
                <a:solidFill>
                  <a:schemeClr val="tx2"/>
                </a:solidFill>
              </a:rPr>
              <a:t> ,   </a:t>
            </a:r>
            <a:r>
              <a:rPr lang="en-US" sz="2400" dirty="0" err="1" smtClean="0">
                <a:solidFill>
                  <a:schemeClr val="tx2"/>
                </a:solidFill>
              </a:rPr>
              <a:t>Formocresol</a:t>
            </a:r>
            <a:endParaRPr lang="en-US" sz="2400" dirty="0">
              <a:solidFill>
                <a:schemeClr val="tx2"/>
              </a:solidFill>
            </a:endParaRPr>
          </a:p>
          <a:p>
            <a:pPr marL="381000" indent="-381000">
              <a:lnSpc>
                <a:spcPct val="90000"/>
              </a:lnSpc>
            </a:pPr>
            <a:r>
              <a:rPr lang="en-US" sz="2400" dirty="0" err="1" smtClean="0">
                <a:solidFill>
                  <a:schemeClr val="tx2"/>
                </a:solidFill>
              </a:rPr>
              <a:t>Glutaraldehyde</a:t>
            </a:r>
            <a:r>
              <a:rPr lang="en-US" sz="2400" dirty="0" smtClean="0">
                <a:solidFill>
                  <a:schemeClr val="tx2"/>
                </a:solidFill>
              </a:rPr>
              <a:t> , </a:t>
            </a:r>
            <a:r>
              <a:rPr lang="en-US" sz="2400" dirty="0" err="1" smtClean="0">
                <a:solidFill>
                  <a:schemeClr val="tx2"/>
                </a:solidFill>
              </a:rPr>
              <a:t>Cresatin</a:t>
            </a:r>
            <a:r>
              <a:rPr lang="en-US" sz="2400" dirty="0" smtClean="0">
                <a:solidFill>
                  <a:schemeClr val="tx2"/>
                </a:solidFill>
              </a:rPr>
              <a:t> , N2</a:t>
            </a:r>
          </a:p>
          <a:p>
            <a:pPr>
              <a:buFont typeface="Wingdings" pitchFamily="2" charset="2"/>
              <a:buNone/>
            </a:pPr>
            <a:r>
              <a:rPr lang="en-US" sz="2400" dirty="0" smtClean="0"/>
              <a:t>3</a:t>
            </a:r>
            <a:r>
              <a:rPr lang="en-US" sz="2400" b="1" dirty="0" smtClean="0"/>
              <a:t>.  Halogens</a:t>
            </a:r>
            <a:r>
              <a:rPr lang="en-US" sz="2400" dirty="0" smtClean="0"/>
              <a:t>			</a:t>
            </a:r>
          </a:p>
          <a:p>
            <a:r>
              <a:rPr lang="en-US" sz="2400" dirty="0" smtClean="0">
                <a:solidFill>
                  <a:schemeClr val="tx2"/>
                </a:solidFill>
              </a:rPr>
              <a:t>Sodium hypochlorite</a:t>
            </a:r>
          </a:p>
          <a:p>
            <a:r>
              <a:rPr lang="en-US" sz="2400" dirty="0" smtClean="0">
                <a:solidFill>
                  <a:schemeClr val="tx2"/>
                </a:solidFill>
              </a:rPr>
              <a:t>Iodides</a:t>
            </a:r>
          </a:p>
          <a:p>
            <a:pPr>
              <a:buFont typeface="Wingdings" pitchFamily="2" charset="2"/>
              <a:buNone/>
            </a:pPr>
            <a:r>
              <a:rPr lang="en-US" sz="2400" b="1" dirty="0" smtClean="0"/>
              <a:t>4. Quaternary Ammonium compound</a:t>
            </a:r>
            <a:r>
              <a:rPr lang="en-US" sz="2400" dirty="0" smtClean="0"/>
              <a:t>s</a:t>
            </a:r>
          </a:p>
          <a:p>
            <a:r>
              <a:rPr lang="en-US" sz="2400" dirty="0" smtClean="0">
                <a:solidFill>
                  <a:schemeClr val="tx2"/>
                </a:solidFill>
              </a:rPr>
              <a:t>9 - amino </a:t>
            </a:r>
            <a:r>
              <a:rPr lang="en-US" sz="2400" dirty="0" err="1" smtClean="0">
                <a:solidFill>
                  <a:schemeClr val="tx2"/>
                </a:solidFill>
              </a:rPr>
              <a:t>acridine</a:t>
            </a:r>
            <a:endParaRPr lang="en-US" sz="2400" b="1" dirty="0" smtClean="0">
              <a:solidFill>
                <a:schemeClr val="tx2"/>
              </a:solidFill>
            </a:endParaRPr>
          </a:p>
          <a:p>
            <a:pPr marL="381000" indent="-381000">
              <a:lnSpc>
                <a:spcPct val="90000"/>
              </a:lnSpc>
            </a:pPr>
            <a:endParaRPr lang="en-US" sz="2400" dirty="0">
              <a:solidFill>
                <a:schemeClr val="tx2"/>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1698</TotalTime>
  <Words>1754</Words>
  <Application>Microsoft Office PowerPoint</Application>
  <PresentationFormat>On-screen Show (4:3)</PresentationFormat>
  <Paragraphs>276</Paragraphs>
  <Slides>40</Slides>
  <Notes>6</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INTRA CANAL MEDICAMENTS </vt:lpstr>
      <vt:lpstr>Slide 2</vt:lpstr>
      <vt:lpstr>Slide 3</vt:lpstr>
      <vt:lpstr>Slide 4</vt:lpstr>
      <vt:lpstr>Slide 5</vt:lpstr>
      <vt:lpstr>Slide 6</vt:lpstr>
      <vt:lpstr>Slide 7</vt:lpstr>
      <vt:lpstr>ACCORDING TO WALTON</vt:lpstr>
      <vt:lpstr>GROSSMAN CLASSIFICATION</vt:lpstr>
      <vt:lpstr>ACCORDING TO INGLE</vt:lpstr>
      <vt:lpstr>Slide 11</vt:lpstr>
      <vt:lpstr>Slide 12</vt:lpstr>
      <vt:lpstr>According to Franklin S Weine</vt:lpstr>
      <vt:lpstr>IDEAL REQUIREMENTS </vt:lpstr>
      <vt:lpstr>FUNCTIONS </vt:lpstr>
      <vt:lpstr>Asepsis</vt:lpstr>
      <vt:lpstr>ANTI SEPSIS</vt:lpstr>
      <vt:lpstr>Disinfection </vt:lpstr>
      <vt:lpstr>SECONDARY FUNCTION </vt:lpstr>
      <vt:lpstr>Types of intra canal medicaments </vt:lpstr>
      <vt:lpstr>  </vt:lpstr>
      <vt:lpstr>Slide 22</vt:lpstr>
      <vt:lpstr>Antimicrobial activity</vt:lpstr>
      <vt:lpstr>Slide 24</vt:lpstr>
      <vt:lpstr>METAPEX</vt:lpstr>
      <vt:lpstr>Slide 26</vt:lpstr>
      <vt:lpstr>Slide 27</vt:lpstr>
      <vt:lpstr>Slide 28</vt:lpstr>
      <vt:lpstr>CALCIUM HYDROXIDE POINTS</vt:lpstr>
      <vt:lpstr>Ca(OH)2 PLUS POINTS </vt:lpstr>
      <vt:lpstr>CHLORHEXIDINE GLUCONATE (CHX)</vt:lpstr>
      <vt:lpstr>ACTIVE POINTS </vt:lpstr>
      <vt:lpstr>ANTIBIOTIC PASTES</vt:lpstr>
      <vt:lpstr>Slide 34</vt:lpstr>
      <vt:lpstr>Slide 35</vt:lpstr>
      <vt:lpstr>TECHNIQUES OF PLACEMENT </vt:lpstr>
      <vt:lpstr>Slide 37</vt:lpstr>
      <vt:lpstr>Slide 38</vt:lpstr>
      <vt:lpstr>LIMITATIONS OF INTRA CANAL MEDICATION </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INTRA CANAL MEDICAMENTS </dc:title>
  <dc:creator>cons</dc:creator>
  <cp:lastModifiedBy>Anitha Medam</cp:lastModifiedBy>
  <cp:revision>92</cp:revision>
  <dcterms:created xsi:type="dcterms:W3CDTF">2020-07-07T09:37:10Z</dcterms:created>
  <dcterms:modified xsi:type="dcterms:W3CDTF">2022-04-08T05:01:46Z</dcterms:modified>
</cp:coreProperties>
</file>